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6858000" cy="9144000" type="screen4x3"/>
  <p:notesSz cx="6858000" cy="914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36" autoAdjust="0"/>
    <p:restoredTop sz="94660"/>
  </p:normalViewPr>
  <p:slideViewPr>
    <p:cSldViewPr>
      <p:cViewPr>
        <p:scale>
          <a:sx n="100" d="100"/>
          <a:sy n="100" d="100"/>
        </p:scale>
        <p:origin x="1493" y="-9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f650c58f89c68dd/Escritorio/Spotify%20RF/BASES%20DE%20DATOS%20COMIT&#201;/Base%20de%20datos%20JUNI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https://d.docs.live.net/df650c58f89c68dd/Escritorio/Spotify%20RF/BASES%20DE%20DATOS%20COMIT&#201;/Base%20de%20datos%20JUNIO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https://d.docs.live.net/df650c58f89c68dd/Escritorio/Spotify%20RF/BASES%20DE%20DATOS%20COMIT&#201;/Base%20de%20datos%20JUNIO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https://d.docs.live.net/df650c58f89c68dd/Escritorio/Spotify%20RF/BASES%20DE%20DATOS%20COMIT&#201;/Base%20de%20datos%20JUNIO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df650c58f89c68dd/Escritorio/Spotify%20RF/BASES%20DE%20DATOS%20COMIT&#201;/Base%20de%20datos%20JUNI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1115277777777778"/>
          <c:w val="0.93888888888888888"/>
          <c:h val="0.781072834645669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'[Base de datos JUNIO.xlsx]ACUMULADO MENSUAL'!$E$4</c:f>
              <c:strCache>
                <c:ptCount val="1"/>
                <c:pt idx="0">
                  <c:v>Víctimas de homicidio 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'[Base de datos JUNIO.xlsx]ACUMULADO MENSUAL'!$D$5:$D$14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'[Base de datos JUNIO.xlsx]ACUMULADO MENSUAL'!$E$5:$E$14</c:f>
              <c:numCache>
                <c:formatCode>#,##0</c:formatCode>
                <c:ptCount val="10"/>
                <c:pt idx="0">
                  <c:v>408</c:v>
                </c:pt>
                <c:pt idx="1">
                  <c:v>431</c:v>
                </c:pt>
                <c:pt idx="2">
                  <c:v>679</c:v>
                </c:pt>
                <c:pt idx="3">
                  <c:v>884</c:v>
                </c:pt>
                <c:pt idx="4">
                  <c:v>1152</c:v>
                </c:pt>
                <c:pt idx="5">
                  <c:v>1016</c:v>
                </c:pt>
                <c:pt idx="6">
                  <c:v>836</c:v>
                </c:pt>
                <c:pt idx="7">
                  <c:v>889</c:v>
                </c:pt>
                <c:pt idx="8">
                  <c:v>722</c:v>
                </c:pt>
                <c:pt idx="9">
                  <c:v>408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0E-436D-8BE3-A4C51BB189C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679573408"/>
        <c:axId val="679574392"/>
      </c:barChart>
      <c:catAx>
        <c:axId val="67957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574392"/>
        <c:crosses val="autoZero"/>
        <c:auto val="1"/>
        <c:lblAlgn val="ctr"/>
        <c:lblOffset val="100"/>
        <c:noMultiLvlLbl val="0"/>
      </c:catAx>
      <c:valAx>
        <c:axId val="67957439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67957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10226851851851854"/>
          <c:w val="0.93888888888888888"/>
          <c:h val="0.790332093904928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'[Base de datos JUNIO.xlsx]ACUMULADO MENSUAL'!$F$4</c:f>
              <c:strCache>
                <c:ptCount val="1"/>
                <c:pt idx="0">
                  <c:v>Víctimas de feminicidio</c:v>
                </c:pt>
              </c:strCache>
            </c:strRef>
          </c:tx>
          <c:spPr>
            <a:solidFill>
              <a:srgbClr val="D60093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'[Base de datos JUNIO.xlsx]ACUMULADO MENSUAL'!$D$5:$D$14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'[Base de datos JUNIO.xlsx]ACUMULADO MENSUAL'!$F$5:$F$14</c:f>
              <c:numCache>
                <c:formatCode>#,##0</c:formatCode>
                <c:ptCount val="10"/>
                <c:pt idx="0">
                  <c:v>23</c:v>
                </c:pt>
                <c:pt idx="1">
                  <c:v>14</c:v>
                </c:pt>
                <c:pt idx="2">
                  <c:v>26</c:v>
                </c:pt>
                <c:pt idx="3">
                  <c:v>12</c:v>
                </c:pt>
                <c:pt idx="4">
                  <c:v>27</c:v>
                </c:pt>
                <c:pt idx="5">
                  <c:v>19</c:v>
                </c:pt>
                <c:pt idx="6">
                  <c:v>15</c:v>
                </c:pt>
                <c:pt idx="7">
                  <c:v>18</c:v>
                </c:pt>
                <c:pt idx="8">
                  <c:v>11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89-4CB1-8ECE-9B9E23C7635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679573408"/>
        <c:axId val="679574392"/>
      </c:barChart>
      <c:catAx>
        <c:axId val="67957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574392"/>
        <c:crosses val="autoZero"/>
        <c:auto val="1"/>
        <c:lblAlgn val="ctr"/>
        <c:lblOffset val="100"/>
        <c:noMultiLvlLbl val="0"/>
      </c:catAx>
      <c:valAx>
        <c:axId val="67957439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67957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7940178491736976E-2"/>
          <c:y val="0"/>
          <c:w val="0.93888888888888888"/>
          <c:h val="0.790332093904928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'[Base de datos JUNIO.xlsx]ACUMULADO MENSUAL'!$G$4</c:f>
              <c:strCache>
                <c:ptCount val="1"/>
                <c:pt idx="0">
                  <c:v>Denuncias por violencia familiar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'[Base de datos JUNIO.xlsx]ACUMULADO MENSUAL'!$D$5:$D$14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'[Base de datos JUNIO.xlsx]ACUMULADO MENSUAL'!$G$5:$G$14</c:f>
              <c:numCache>
                <c:formatCode>#,##0</c:formatCode>
                <c:ptCount val="10"/>
                <c:pt idx="0">
                  <c:v>1587</c:v>
                </c:pt>
                <c:pt idx="1">
                  <c:v>1299</c:v>
                </c:pt>
                <c:pt idx="2">
                  <c:v>1892</c:v>
                </c:pt>
                <c:pt idx="3">
                  <c:v>2665</c:v>
                </c:pt>
                <c:pt idx="4">
                  <c:v>4635</c:v>
                </c:pt>
                <c:pt idx="5">
                  <c:v>3691</c:v>
                </c:pt>
                <c:pt idx="6">
                  <c:v>3906</c:v>
                </c:pt>
                <c:pt idx="7">
                  <c:v>4611</c:v>
                </c:pt>
                <c:pt idx="8">
                  <c:v>3134</c:v>
                </c:pt>
                <c:pt idx="9">
                  <c:v>3316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96-4273-A6BE-BEF5A11FC820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679573408"/>
        <c:axId val="679574392"/>
      </c:barChart>
      <c:catAx>
        <c:axId val="67957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574392"/>
        <c:crosses val="autoZero"/>
        <c:auto val="1"/>
        <c:lblAlgn val="ctr"/>
        <c:lblOffset val="100"/>
        <c:noMultiLvlLbl val="0"/>
      </c:catAx>
      <c:valAx>
        <c:axId val="67957439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67957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n-US" sz="1200" b="1"/>
              <a:t>Víctimas de otros delitos contra la libertad personal</a:t>
            </a:r>
          </a:p>
        </c:rich>
      </c:tx>
      <c:layout>
        <c:manualLayout>
          <c:xMode val="edge"/>
          <c:yMode val="edge"/>
          <c:x val="0.19229938271604938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23649111111111112"/>
          <c:w val="0.93888888888888888"/>
          <c:h val="0.635109999999999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'[Base de datos JUNIO.xlsx]ACUMULADO MENSUAL'!$H$4</c:f>
              <c:strCache>
                <c:ptCount val="1"/>
                <c:pt idx="0">
                  <c:v>Víctimas contra la libertad personal</c:v>
                </c:pt>
              </c:strCache>
            </c:strRef>
          </c:tx>
          <c:spPr>
            <a:gradFill>
              <a:gsLst>
                <a:gs pos="0">
                  <a:schemeClr val="accent2"/>
                </a:gs>
                <a:gs pos="100000">
                  <a:schemeClr val="accent2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'[Base de datos JUNIO.xlsx]ACUMULADO MENSUAL'!$D$5:$D$14</c:f>
              <c:numCache>
                <c:formatCode>General</c:formatCod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</c:v>
                </c:pt>
              </c:numCache>
            </c:numRef>
          </c:cat>
          <c:val>
            <c:numRef>
              <c:f>'[Base de datos JUNIO.xlsx]ACUMULADO MENSUAL'!$H$5:$H$14</c:f>
              <c:numCache>
                <c:formatCode>#,##0</c:formatCode>
                <c:ptCount val="10"/>
                <c:pt idx="0">
                  <c:v>160</c:v>
                </c:pt>
                <c:pt idx="1">
                  <c:v>142</c:v>
                </c:pt>
                <c:pt idx="2">
                  <c:v>217</c:v>
                </c:pt>
                <c:pt idx="3">
                  <c:v>293</c:v>
                </c:pt>
                <c:pt idx="4">
                  <c:v>490</c:v>
                </c:pt>
                <c:pt idx="5">
                  <c:v>392</c:v>
                </c:pt>
                <c:pt idx="6">
                  <c:v>387</c:v>
                </c:pt>
                <c:pt idx="7">
                  <c:v>373</c:v>
                </c:pt>
                <c:pt idx="8">
                  <c:v>540</c:v>
                </c:pt>
                <c:pt idx="9">
                  <c:v>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72-4B3C-8F9F-1F4B8C40D99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679573408"/>
        <c:axId val="679574392"/>
      </c:barChart>
      <c:catAx>
        <c:axId val="679573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9574392"/>
        <c:crosses val="autoZero"/>
        <c:auto val="1"/>
        <c:lblAlgn val="ctr"/>
        <c:lblOffset val="100"/>
        <c:noMultiLvlLbl val="0"/>
      </c:catAx>
      <c:valAx>
        <c:axId val="679574392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6795734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'[Base de datos JUNIO.xlsx]Volumen de denuncias'!$P$16</c:f>
              <c:strCache>
                <c:ptCount val="1"/>
                <c:pt idx="0">
                  <c:v>Sonora</c:v>
                </c:pt>
              </c:strCache>
            </c:strRef>
          </c:tx>
          <c:spPr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Pt>
            <c:idx val="9"/>
            <c:invertIfNegative val="0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525-4470-89DE-1C0A5CA0421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'[Base de datos JUNIO.xlsx]Volumen de denuncias'!$Q$5:$AB$5</c:f>
              <c:numCache>
                <c:formatCode>General</c:formatCode>
                <c:ptCount val="12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  <c:pt idx="11">
                  <c:v>2026</c:v>
                </c:pt>
              </c:numCache>
            </c:numRef>
          </c:cat>
          <c:val>
            <c:numRef>
              <c:f>'[Base de datos JUNIO.xlsx]Volumen de denuncias'!$Q$16:$AB$16</c:f>
              <c:numCache>
                <c:formatCode>General</c:formatCode>
                <c:ptCount val="12"/>
                <c:pt idx="0">
                  <c:v>14459</c:v>
                </c:pt>
                <c:pt idx="1">
                  <c:v>25082</c:v>
                </c:pt>
                <c:pt idx="2">
                  <c:v>14524</c:v>
                </c:pt>
                <c:pt idx="3">
                  <c:v>9216</c:v>
                </c:pt>
                <c:pt idx="4">
                  <c:v>10314</c:v>
                </c:pt>
                <c:pt idx="5">
                  <c:v>13450</c:v>
                </c:pt>
                <c:pt idx="6">
                  <c:v>18165</c:v>
                </c:pt>
                <c:pt idx="7">
                  <c:v>16011</c:v>
                </c:pt>
                <c:pt idx="8">
                  <c:v>16679</c:v>
                </c:pt>
                <c:pt idx="9">
                  <c:v>16825</c:v>
                </c:pt>
                <c:pt idx="10">
                  <c:v>16735</c:v>
                </c:pt>
                <c:pt idx="11">
                  <c:v>15030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525-4470-89DE-1C0A5CA042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13571776"/>
        <c:axId val="1813578016"/>
      </c:barChart>
      <c:catAx>
        <c:axId val="1813571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3578016"/>
        <c:crosses val="autoZero"/>
        <c:auto val="1"/>
        <c:lblAlgn val="ctr"/>
        <c:lblOffset val="100"/>
        <c:noMultiLvlLbl val="0"/>
      </c:catAx>
      <c:valAx>
        <c:axId val="181357801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81357177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spPr/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2834640"/>
            <a:ext cx="5829300" cy="1920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5120640"/>
            <a:ext cx="4800600" cy="2286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2103120"/>
            <a:ext cx="2983230" cy="6035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-50"/>
            <a:ext cx="6858000" cy="755573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0" y="5219"/>
            <a:ext cx="5782945" cy="678815"/>
          </a:xfrm>
          <a:custGeom>
            <a:avLst/>
            <a:gdLst/>
            <a:ahLst/>
            <a:cxnLst/>
            <a:rect l="l" t="t" r="r" b="b"/>
            <a:pathLst>
              <a:path w="5782945" h="678815">
                <a:moveTo>
                  <a:pt x="5782945" y="0"/>
                </a:moveTo>
                <a:lnTo>
                  <a:pt x="0" y="0"/>
                </a:lnTo>
                <a:lnTo>
                  <a:pt x="0" y="678294"/>
                </a:lnTo>
                <a:lnTo>
                  <a:pt x="5782945" y="678294"/>
                </a:lnTo>
                <a:lnTo>
                  <a:pt x="5782945" y="0"/>
                </a:lnTo>
                <a:close/>
              </a:path>
            </a:pathLst>
          </a:custGeom>
          <a:solidFill>
            <a:srgbClr val="00113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5527548" cy="65532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1581" y="3428238"/>
            <a:ext cx="6269990" cy="8815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2607" y="2080718"/>
            <a:ext cx="3227704" cy="55302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8503920"/>
            <a:ext cx="219456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8503920"/>
            <a:ext cx="1577340" cy="457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png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1.png"/><Relationship Id="rId3" Type="http://schemas.openxmlformats.org/officeDocument/2006/relationships/hyperlink" Target="https://www.facebook.com/CCSPHermosillo" TargetMode="External"/><Relationship Id="rId7" Type="http://schemas.openxmlformats.org/officeDocument/2006/relationships/hyperlink" Target="https://twitter.com/CCSPSonora" TargetMode="External"/><Relationship Id="rId12" Type="http://schemas.openxmlformats.org/officeDocument/2006/relationships/image" Target="../media/image8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hyperlink" Target="https://sonora.ccsp.mx/" TargetMode="External"/><Relationship Id="rId5" Type="http://schemas.openxmlformats.org/officeDocument/2006/relationships/hyperlink" Target="https://www.facebook.com/CCSPSonora/" TargetMode="External"/><Relationship Id="rId10" Type="http://schemas.openxmlformats.org/officeDocument/2006/relationships/image" Target="../media/image79.png"/><Relationship Id="rId4" Type="http://schemas.openxmlformats.org/officeDocument/2006/relationships/hyperlink" Target="http://hermosillo.ccsp.mx/" TargetMode="External"/><Relationship Id="rId9" Type="http://schemas.openxmlformats.org/officeDocument/2006/relationships/hyperlink" Target="https://www.instagram.com/ccspson/" TargetMode="External"/><Relationship Id="rId14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emf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.xml"/><Relationship Id="rId3" Type="http://schemas.openxmlformats.org/officeDocument/2006/relationships/image" Target="../media/image14.png"/><Relationship Id="rId7" Type="http://schemas.openxmlformats.org/officeDocument/2006/relationships/chart" Target="../charts/chart2.xm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1.png"/><Relationship Id="rId4" Type="http://schemas.openxmlformats.org/officeDocument/2006/relationships/image" Target="../media/image15.png"/><Relationship Id="rId9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em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emf"/><Relationship Id="rId5" Type="http://schemas.openxmlformats.org/officeDocument/2006/relationships/image" Target="../media/image23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6858634" cy="9144000"/>
            <a:chOff x="0" y="12"/>
            <a:chExt cx="6858634" cy="914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69" y="12"/>
              <a:ext cx="6835775" cy="866521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917108"/>
              <a:ext cx="6858000" cy="522689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4947920" y="5001512"/>
            <a:ext cx="1700783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MX" sz="2000" b="1" dirty="0">
                <a:latin typeface="Calibri"/>
                <a:cs typeface="Calibri"/>
              </a:rPr>
              <a:t>Julio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de</a:t>
            </a:r>
            <a:r>
              <a:rPr sz="2000" b="1" spc="-20" dirty="0">
                <a:latin typeface="Calibri"/>
                <a:cs typeface="Calibri"/>
              </a:rPr>
              <a:t> 2026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" y="63"/>
            <a:ext cx="6731000" cy="8963660"/>
            <a:chOff x="1" y="63"/>
            <a:chExt cx="6731000" cy="896366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" y="63"/>
              <a:ext cx="1700783" cy="896340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92883" y="478789"/>
              <a:ext cx="2120899" cy="20828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546" y="2387980"/>
              <a:ext cx="6602857" cy="259969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4416"/>
            <a:ext cx="5595366" cy="68045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7520" y="-30023"/>
            <a:ext cx="5271135" cy="668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Carpetas</a:t>
            </a:r>
            <a:r>
              <a:rPr spc="-70" dirty="0"/>
              <a:t> </a:t>
            </a:r>
            <a:r>
              <a:rPr dirty="0"/>
              <a:t>de</a:t>
            </a:r>
            <a:r>
              <a:rPr spc="-80" dirty="0"/>
              <a:t> </a:t>
            </a:r>
            <a:r>
              <a:rPr dirty="0"/>
              <a:t>Investigación</a:t>
            </a:r>
            <a:r>
              <a:rPr spc="-90" dirty="0"/>
              <a:t> </a:t>
            </a:r>
            <a:r>
              <a:rPr spc="-10" dirty="0"/>
              <a:t>abiertas.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800" dirty="0"/>
              <a:t>Acumulado</a:t>
            </a:r>
            <a:r>
              <a:rPr sz="1800" spc="20" dirty="0"/>
              <a:t> </a:t>
            </a:r>
            <a:r>
              <a:rPr sz="1800" dirty="0"/>
              <a:t>en</a:t>
            </a:r>
            <a:r>
              <a:rPr sz="1800" spc="-20" dirty="0"/>
              <a:t> </a:t>
            </a:r>
            <a:r>
              <a:rPr sz="1800" dirty="0"/>
              <a:t>el</a:t>
            </a:r>
            <a:r>
              <a:rPr sz="1800" spc="-15" dirty="0"/>
              <a:t> </a:t>
            </a:r>
            <a:r>
              <a:rPr sz="1800" dirty="0"/>
              <a:t>año</a:t>
            </a:r>
            <a:r>
              <a:rPr sz="1800" spc="-20" dirty="0"/>
              <a:t> </a:t>
            </a:r>
            <a:r>
              <a:rPr sz="1800" dirty="0"/>
              <a:t>(incluye</a:t>
            </a:r>
            <a:r>
              <a:rPr sz="1800" spc="-15" dirty="0"/>
              <a:t> </a:t>
            </a:r>
            <a:r>
              <a:rPr sz="1800" dirty="0"/>
              <a:t>todos</a:t>
            </a:r>
            <a:r>
              <a:rPr sz="1800" spc="-25" dirty="0"/>
              <a:t> </a:t>
            </a:r>
            <a:r>
              <a:rPr sz="1800" dirty="0"/>
              <a:t>los</a:t>
            </a:r>
            <a:r>
              <a:rPr sz="1800" spc="-20" dirty="0"/>
              <a:t> </a:t>
            </a:r>
            <a:r>
              <a:rPr sz="1800" spc="-10" dirty="0"/>
              <a:t>delitos).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267411" y="8268411"/>
            <a:ext cx="36512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Franklin Gothic Medium"/>
                <a:cs typeface="Franklin Gothic Medium"/>
              </a:rPr>
              <a:t>Fuente:</a:t>
            </a:r>
            <a:r>
              <a:rPr sz="1200" spc="-50" dirty="0">
                <a:latin typeface="Franklin Gothic Medium"/>
                <a:cs typeface="Franklin Gothic Medium"/>
              </a:rPr>
              <a:t> </a:t>
            </a:r>
            <a:r>
              <a:rPr sz="1200" spc="-10" dirty="0">
                <a:latin typeface="Franklin Gothic Medium"/>
                <a:cs typeface="Franklin Gothic Medium"/>
              </a:rPr>
              <a:t>elaboración</a:t>
            </a:r>
            <a:r>
              <a:rPr sz="1200" spc="-5" dirty="0">
                <a:latin typeface="Franklin Gothic Medium"/>
                <a:cs typeface="Franklin Gothic Medium"/>
              </a:rPr>
              <a:t> </a:t>
            </a:r>
            <a:r>
              <a:rPr sz="1200" spc="-10" dirty="0">
                <a:latin typeface="Franklin Gothic Medium"/>
                <a:cs typeface="Franklin Gothic Medium"/>
              </a:rPr>
              <a:t>propia</a:t>
            </a:r>
            <a:r>
              <a:rPr sz="1200" spc="-15" dirty="0">
                <a:latin typeface="Franklin Gothic Medium"/>
                <a:cs typeface="Franklin Gothic Medium"/>
              </a:rPr>
              <a:t> </a:t>
            </a:r>
            <a:r>
              <a:rPr sz="1200" dirty="0">
                <a:latin typeface="Franklin Gothic Medium"/>
                <a:cs typeface="Franklin Gothic Medium"/>
              </a:rPr>
              <a:t>con</a:t>
            </a:r>
            <a:r>
              <a:rPr sz="1200" spc="-10" dirty="0">
                <a:latin typeface="Franklin Gothic Medium"/>
                <a:cs typeface="Franklin Gothic Medium"/>
              </a:rPr>
              <a:t> </a:t>
            </a:r>
            <a:r>
              <a:rPr sz="1200" spc="-20" dirty="0">
                <a:latin typeface="Franklin Gothic Medium"/>
                <a:cs typeface="Franklin Gothic Medium"/>
              </a:rPr>
              <a:t>información</a:t>
            </a:r>
            <a:r>
              <a:rPr sz="1200" spc="-15" dirty="0">
                <a:latin typeface="Franklin Gothic Medium"/>
                <a:cs typeface="Franklin Gothic Medium"/>
              </a:rPr>
              <a:t> </a:t>
            </a:r>
            <a:r>
              <a:rPr sz="1200" dirty="0">
                <a:latin typeface="Franklin Gothic Medium"/>
                <a:cs typeface="Franklin Gothic Medium"/>
              </a:rPr>
              <a:t>del</a:t>
            </a:r>
            <a:r>
              <a:rPr sz="1200" spc="-5" dirty="0">
                <a:latin typeface="Franklin Gothic Medium"/>
                <a:cs typeface="Franklin Gothic Medium"/>
              </a:rPr>
              <a:t> </a:t>
            </a:r>
            <a:r>
              <a:rPr sz="1200" spc="-10" dirty="0">
                <a:latin typeface="Franklin Gothic Medium"/>
                <a:cs typeface="Franklin Gothic Medium"/>
              </a:rPr>
              <a:t>SESNSP.</a:t>
            </a:r>
            <a:endParaRPr sz="1200">
              <a:latin typeface="Franklin Gothic Medium"/>
              <a:cs typeface="Franklin Gothic Medium"/>
            </a:endParaRP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D09DD78-5D9E-484C-ADE0-456F09F614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8442976"/>
              </p:ext>
            </p:extLst>
          </p:nvPr>
        </p:nvGraphicFramePr>
        <p:xfrm>
          <a:off x="863658" y="1079308"/>
          <a:ext cx="5130684" cy="2417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493C758D-F4F7-48B6-BA5C-8657E894F3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0" y="3859220"/>
            <a:ext cx="6604000" cy="377588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84416"/>
            <a:ext cx="3222498" cy="68045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7520" y="-30023"/>
            <a:ext cx="5139690" cy="668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Carpetas</a:t>
            </a:r>
            <a:r>
              <a:rPr spc="-70" dirty="0"/>
              <a:t> </a:t>
            </a:r>
            <a:r>
              <a:rPr dirty="0"/>
              <a:t>de</a:t>
            </a:r>
            <a:r>
              <a:rPr spc="-80" dirty="0"/>
              <a:t> </a:t>
            </a:r>
            <a:r>
              <a:rPr dirty="0"/>
              <a:t>Investigación</a:t>
            </a:r>
            <a:r>
              <a:rPr spc="-90" dirty="0"/>
              <a:t> </a:t>
            </a:r>
            <a:r>
              <a:rPr spc="-10" dirty="0"/>
              <a:t>abiertas.</a:t>
            </a: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1800" dirty="0"/>
              <a:t>(Incluye</a:t>
            </a:r>
            <a:r>
              <a:rPr sz="1800" spc="-30" dirty="0"/>
              <a:t> </a:t>
            </a:r>
            <a:r>
              <a:rPr sz="1800" dirty="0"/>
              <a:t>todos</a:t>
            </a:r>
            <a:r>
              <a:rPr sz="1800" spc="-40" dirty="0"/>
              <a:t> </a:t>
            </a:r>
            <a:r>
              <a:rPr sz="1800" dirty="0"/>
              <a:t>los</a:t>
            </a:r>
            <a:r>
              <a:rPr sz="1800" spc="-30" dirty="0"/>
              <a:t> </a:t>
            </a:r>
            <a:r>
              <a:rPr sz="1800" spc="-10" dirty="0"/>
              <a:t>delitos).</a:t>
            </a:r>
            <a:endParaRPr sz="1800"/>
          </a:p>
        </p:txBody>
      </p:sp>
      <p:sp>
        <p:nvSpPr>
          <p:cNvPr id="4" name="object 4"/>
          <p:cNvSpPr txBox="1"/>
          <p:nvPr/>
        </p:nvSpPr>
        <p:spPr>
          <a:xfrm>
            <a:off x="77520" y="8406790"/>
            <a:ext cx="36417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latin typeface="Franklin Gothic Medium"/>
                <a:cs typeface="Franklin Gothic Medium"/>
              </a:rPr>
              <a:t>Fuente:</a:t>
            </a:r>
            <a:r>
              <a:rPr sz="1200" spc="-55" dirty="0">
                <a:latin typeface="Franklin Gothic Medium"/>
                <a:cs typeface="Franklin Gothic Medium"/>
              </a:rPr>
              <a:t> </a:t>
            </a:r>
            <a:r>
              <a:rPr sz="1200" spc="-10" dirty="0">
                <a:latin typeface="Franklin Gothic Medium"/>
                <a:cs typeface="Franklin Gothic Medium"/>
              </a:rPr>
              <a:t>elaboración propia</a:t>
            </a:r>
            <a:r>
              <a:rPr sz="1200" spc="-20" dirty="0">
                <a:latin typeface="Franklin Gothic Medium"/>
                <a:cs typeface="Franklin Gothic Medium"/>
              </a:rPr>
              <a:t> </a:t>
            </a:r>
            <a:r>
              <a:rPr sz="1200" dirty="0">
                <a:latin typeface="Franklin Gothic Medium"/>
                <a:cs typeface="Franklin Gothic Medium"/>
              </a:rPr>
              <a:t>con</a:t>
            </a:r>
            <a:r>
              <a:rPr sz="1200" spc="-15" dirty="0">
                <a:latin typeface="Franklin Gothic Medium"/>
                <a:cs typeface="Franklin Gothic Medium"/>
              </a:rPr>
              <a:t> </a:t>
            </a:r>
            <a:r>
              <a:rPr sz="1200" spc="-20" dirty="0">
                <a:latin typeface="Franklin Gothic Medium"/>
                <a:cs typeface="Franklin Gothic Medium"/>
              </a:rPr>
              <a:t>información</a:t>
            </a:r>
            <a:r>
              <a:rPr sz="1200" spc="-15" dirty="0">
                <a:latin typeface="Franklin Gothic Medium"/>
                <a:cs typeface="Franklin Gothic Medium"/>
              </a:rPr>
              <a:t> </a:t>
            </a:r>
            <a:r>
              <a:rPr sz="1200" dirty="0">
                <a:latin typeface="Franklin Gothic Medium"/>
                <a:cs typeface="Franklin Gothic Medium"/>
              </a:rPr>
              <a:t>del</a:t>
            </a:r>
            <a:r>
              <a:rPr sz="1200" spc="-15" dirty="0">
                <a:latin typeface="Franklin Gothic Medium"/>
                <a:cs typeface="Franklin Gothic Medium"/>
              </a:rPr>
              <a:t> </a:t>
            </a:r>
            <a:r>
              <a:rPr sz="1200" spc="-10" dirty="0">
                <a:latin typeface="Franklin Gothic Medium"/>
                <a:cs typeface="Franklin Gothic Medium"/>
              </a:rPr>
              <a:t>SESNSP.</a:t>
            </a:r>
            <a:endParaRPr sz="1200">
              <a:latin typeface="Franklin Gothic Medium"/>
              <a:cs typeface="Franklin Gothic Medium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F4E41CD-1923-4207-BCC8-B4EDC9563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746464"/>
            <a:ext cx="6705600" cy="56510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59" cy="43491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411" y="3517328"/>
              <a:ext cx="3183636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41" rIns="0" bIns="0" rtlCol="0">
            <a:spAutoFit/>
          </a:bodyPr>
          <a:lstStyle/>
          <a:p>
            <a:pPr marL="156210">
              <a:lnSpc>
                <a:spcPts val="2845"/>
              </a:lnSpc>
              <a:spcBef>
                <a:spcPts val="100"/>
              </a:spcBef>
            </a:pPr>
            <a:r>
              <a:rPr dirty="0"/>
              <a:t>Homicidio</a:t>
            </a:r>
            <a:r>
              <a:rPr spc="-60" dirty="0"/>
              <a:t> </a:t>
            </a:r>
            <a:r>
              <a:rPr spc="-10" dirty="0"/>
              <a:t>doloso</a:t>
            </a:r>
          </a:p>
          <a:p>
            <a:pPr marL="184150">
              <a:lnSpc>
                <a:spcPts val="1645"/>
              </a:lnSpc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540" y="6611923"/>
            <a:ext cx="6492875" cy="1064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(carpetas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investigación).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875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206375" marR="5080" indent="-169545">
              <a:lnSpc>
                <a:spcPct val="100000"/>
              </a:lnSpc>
              <a:buChar char="•"/>
              <a:tabLst>
                <a:tab pos="209550" algn="l"/>
              </a:tabLst>
            </a:pPr>
            <a:r>
              <a:rPr lang="es-MX" sz="1100" spc="-30" dirty="0">
                <a:latin typeface="Arial MT"/>
                <a:cs typeface="Arial MT"/>
              </a:rPr>
              <a:t>48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víctimas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homicidio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lang="en-US" sz="1100" dirty="0" err="1">
                <a:latin typeface="Arial MT"/>
                <a:cs typeface="Arial MT"/>
              </a:rPr>
              <a:t>registraron</a:t>
            </a:r>
            <a:r>
              <a:rPr sz="1100" spc="-50" dirty="0">
                <a:latin typeface="Arial MT"/>
                <a:cs typeface="Arial MT"/>
              </a:rPr>
              <a:t> </a:t>
            </a:r>
            <a:r>
              <a:rPr sz="1100" dirty="0" err="1">
                <a:latin typeface="Arial MT"/>
                <a:cs typeface="Arial MT"/>
              </a:rPr>
              <a:t>en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lang="es-MX" sz="1100" dirty="0">
                <a:latin typeface="Arial MT"/>
                <a:cs typeface="Arial MT"/>
              </a:rPr>
              <a:t>julio</a:t>
            </a:r>
            <a:r>
              <a:rPr sz="1100" dirty="0">
                <a:latin typeface="Arial MT"/>
                <a:cs typeface="Arial MT"/>
              </a:rPr>
              <a:t>,</a:t>
            </a:r>
            <a:r>
              <a:rPr sz="1100" spc="-4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mostrando</a:t>
            </a:r>
            <a:r>
              <a:rPr sz="1100" spc="-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un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lang="es-MX" sz="1100" dirty="0">
                <a:latin typeface="Arial MT"/>
                <a:cs typeface="Arial MT"/>
              </a:rPr>
              <a:t>ligero aumento de dos víctimas más.</a:t>
            </a:r>
            <a:endParaRPr sz="11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 MT"/>
              <a:buChar char="•"/>
            </a:pPr>
            <a:endParaRPr sz="1100" dirty="0">
              <a:latin typeface="Arial MT"/>
              <a:cs typeface="Arial MT"/>
            </a:endParaRPr>
          </a:p>
          <a:p>
            <a:pPr marL="206375" marR="30480" indent="-169545">
              <a:lnSpc>
                <a:spcPct val="100000"/>
              </a:lnSpc>
              <a:buChar char="•"/>
              <a:tabLst>
                <a:tab pos="209550" algn="l"/>
              </a:tabLst>
            </a:pPr>
            <a:r>
              <a:rPr lang="es-MX" sz="1100" dirty="0">
                <a:latin typeface="Arial MT"/>
                <a:cs typeface="Arial MT"/>
              </a:rPr>
              <a:t>Desde septiembre del 2025 las víctimas de homicidio han sido mucho menor que el promedio de los últimos 3 años.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DA0D81A5-2B0C-4CFA-B617-630CFA5DF9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862" y="4713115"/>
            <a:ext cx="6584230" cy="181028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8000" cy="435356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2984" y="3517328"/>
              <a:ext cx="2314955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41" rIns="0" bIns="0" rtlCol="0">
            <a:spAutoFit/>
          </a:bodyPr>
          <a:lstStyle/>
          <a:p>
            <a:pPr marL="156210">
              <a:lnSpc>
                <a:spcPts val="2845"/>
              </a:lnSpc>
              <a:spcBef>
                <a:spcPts val="100"/>
              </a:spcBef>
            </a:pPr>
            <a:r>
              <a:rPr spc="-10" dirty="0"/>
              <a:t>Feminicidio</a:t>
            </a:r>
          </a:p>
          <a:p>
            <a:pPr marL="184150">
              <a:lnSpc>
                <a:spcPts val="1645"/>
              </a:lnSpc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2984" y="6629400"/>
            <a:ext cx="6436207" cy="91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</a:pP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453390" indent="-169545">
              <a:lnSpc>
                <a:spcPct val="100000"/>
              </a:lnSpc>
              <a:spcBef>
                <a:spcPts val="5"/>
              </a:spcBef>
              <a:buChar char="•"/>
              <a:tabLst>
                <a:tab pos="453390" algn="l"/>
              </a:tabLst>
            </a:pPr>
            <a:r>
              <a:rPr lang="es-MX" sz="1100" dirty="0">
                <a:latin typeface="Arial MT"/>
                <a:cs typeface="Arial MT"/>
              </a:rPr>
              <a:t>No se registró ningún feminicidio en el mes de julio, segunda vez en el año.</a:t>
            </a:r>
          </a:p>
          <a:p>
            <a:pPr marL="453390" indent="-169545">
              <a:lnSpc>
                <a:spcPct val="100000"/>
              </a:lnSpc>
              <a:spcBef>
                <a:spcPts val="5"/>
              </a:spcBef>
              <a:buChar char="•"/>
              <a:tabLst>
                <a:tab pos="453390" algn="l"/>
              </a:tabLst>
            </a:pPr>
            <a:endParaRPr lang="es-MX" sz="1100" dirty="0">
              <a:latin typeface="Arial MT"/>
              <a:cs typeface="Arial MT"/>
            </a:endParaRPr>
          </a:p>
          <a:p>
            <a:pPr marL="453390" indent="-169545">
              <a:lnSpc>
                <a:spcPct val="100000"/>
              </a:lnSpc>
              <a:spcBef>
                <a:spcPts val="5"/>
              </a:spcBef>
              <a:buChar char="•"/>
              <a:tabLst>
                <a:tab pos="453390" algn="l"/>
              </a:tabLst>
            </a:pPr>
            <a:r>
              <a:rPr lang="es-MX" sz="1100" dirty="0">
                <a:latin typeface="Arial MT"/>
                <a:cs typeface="Arial MT"/>
              </a:rPr>
              <a:t>Van 4 meses a la baja de este delito a comparación del promedio de los últimos 3 años. 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206C47A-2D40-4756-BCBE-5AB5C818FC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314" y="4548647"/>
            <a:ext cx="6605371" cy="201086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59" cy="435038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411" y="3517328"/>
              <a:ext cx="3185160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41" rIns="0" bIns="0" rtlCol="0">
            <a:spAutoFit/>
          </a:bodyPr>
          <a:lstStyle/>
          <a:p>
            <a:pPr marL="156210">
              <a:lnSpc>
                <a:spcPts val="2845"/>
              </a:lnSpc>
              <a:spcBef>
                <a:spcPts val="100"/>
              </a:spcBef>
            </a:pPr>
            <a:r>
              <a:rPr dirty="0"/>
              <a:t>Lesiones</a:t>
            </a:r>
            <a:r>
              <a:rPr spc="-85" dirty="0"/>
              <a:t> </a:t>
            </a:r>
            <a:r>
              <a:rPr spc="-10" dirty="0"/>
              <a:t>dolosas</a:t>
            </a:r>
          </a:p>
          <a:p>
            <a:pPr marL="184150">
              <a:lnSpc>
                <a:spcPts val="1645"/>
              </a:lnSpc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248411" y="6371420"/>
            <a:ext cx="6064885" cy="11362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 del</a:t>
            </a:r>
            <a:r>
              <a:rPr sz="800" spc="-10" dirty="0">
                <a:latin typeface="Franklin Gothic Medium"/>
                <a:cs typeface="Franklin Gothic Medium"/>
              </a:rPr>
              <a:t> SESNSP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</a:pP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58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352425" marR="5080" indent="-169545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lang="es-MX" sz="1100" dirty="0">
                <a:latin typeface="Arial MT"/>
                <a:cs typeface="Arial MT"/>
              </a:rPr>
              <a:t>Bajan a 98 los delitos por lesiones dolosas, segunda cifra más baja en el año. </a:t>
            </a:r>
          </a:p>
          <a:p>
            <a:pPr marL="352425" marR="5080" indent="-169545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endParaRPr lang="es-MX" sz="1100" dirty="0">
              <a:latin typeface="Arial MT"/>
              <a:cs typeface="Arial MT"/>
            </a:endParaRPr>
          </a:p>
          <a:p>
            <a:pPr marL="352425" marR="5080" indent="-169545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</a:tabLst>
            </a:pPr>
            <a:r>
              <a:rPr lang="es-MX" sz="1100" dirty="0">
                <a:latin typeface="Arial MT"/>
                <a:cs typeface="Arial MT"/>
              </a:rPr>
              <a:t>Luego de 4 meses superando la cifra del promedio de los últimos 3 años, este delito vuelve a bajar.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1CB20AD0-159A-496F-A624-C6F20B694E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27" y="4544591"/>
            <a:ext cx="6655703" cy="179317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8000" cy="435038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508" y="3517328"/>
              <a:ext cx="2022348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41" rIns="0" bIns="0" rtlCol="0">
            <a:spAutoFit/>
          </a:bodyPr>
          <a:lstStyle/>
          <a:p>
            <a:pPr marL="156210">
              <a:lnSpc>
                <a:spcPts val="2845"/>
              </a:lnSpc>
              <a:spcBef>
                <a:spcPts val="100"/>
              </a:spcBef>
            </a:pPr>
            <a:r>
              <a:rPr spc="-10" dirty="0"/>
              <a:t>Extorsión</a:t>
            </a:r>
          </a:p>
          <a:p>
            <a:pPr marL="184150">
              <a:lnSpc>
                <a:spcPts val="1645"/>
              </a:lnSpc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2128" y="6418390"/>
            <a:ext cx="5839460" cy="721993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dirty="0">
                <a:latin typeface="Franklin Gothic Medium"/>
                <a:cs typeface="Franklin Gothic Medium"/>
              </a:rPr>
              <a:t> 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2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 marL="343535" indent="-169545">
              <a:lnSpc>
                <a:spcPct val="100000"/>
              </a:lnSpc>
              <a:spcBef>
                <a:spcPts val="725"/>
              </a:spcBef>
              <a:buChar char="•"/>
              <a:tabLst>
                <a:tab pos="343535" algn="l"/>
              </a:tabLst>
            </a:pPr>
            <a:r>
              <a:rPr lang="es-MX" sz="1100" dirty="0">
                <a:latin typeface="Arial MT"/>
                <a:cs typeface="Arial MT"/>
              </a:rPr>
              <a:t>Por tercera vez en el año se vuelven a registrar 0 delitos por extorsión.</a:t>
            </a:r>
          </a:p>
          <a:p>
            <a:pPr marL="343535" indent="-169545">
              <a:lnSpc>
                <a:spcPct val="100000"/>
              </a:lnSpc>
              <a:spcBef>
                <a:spcPts val="725"/>
              </a:spcBef>
              <a:buChar char="•"/>
              <a:tabLst>
                <a:tab pos="343535" algn="l"/>
              </a:tabLst>
            </a:pPr>
            <a:r>
              <a:rPr lang="es-MX" sz="1100" dirty="0">
                <a:latin typeface="Arial MT"/>
                <a:cs typeface="Arial MT"/>
              </a:rPr>
              <a:t>Luego de registrar 8 delitos por extorsión en junio, la cifra vuelve a bajar a 0 en julio. </a:t>
            </a: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54B852D5-B380-4835-AA8B-2B83DA2D21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54" y="4699202"/>
            <a:ext cx="6603492" cy="172660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65625"/>
            <a:chOff x="0" y="0"/>
            <a:chExt cx="6858000" cy="4365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57" cy="4365371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6858000" cy="627380"/>
            </a:xfrm>
            <a:custGeom>
              <a:avLst/>
              <a:gdLst/>
              <a:ahLst/>
              <a:cxnLst/>
              <a:rect l="l" t="t" r="r" b="b"/>
              <a:pathLst>
                <a:path w="6858000" h="627379">
                  <a:moveTo>
                    <a:pt x="6858000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6858000" y="626795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063" y="3546360"/>
              <a:ext cx="6726935" cy="749033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83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2000" dirty="0"/>
              <a:t>Víctimas</a:t>
            </a:r>
            <a:r>
              <a:rPr sz="2000" spc="-45" dirty="0"/>
              <a:t> </a:t>
            </a:r>
            <a:r>
              <a:rPr sz="2000" dirty="0"/>
              <a:t>de</a:t>
            </a:r>
            <a:r>
              <a:rPr sz="2000" spc="-15" dirty="0"/>
              <a:t> </a:t>
            </a:r>
            <a:r>
              <a:rPr sz="2000" dirty="0"/>
              <a:t>otros</a:t>
            </a:r>
            <a:r>
              <a:rPr sz="2000" spc="-40" dirty="0"/>
              <a:t> </a:t>
            </a:r>
            <a:r>
              <a:rPr sz="2000" dirty="0"/>
              <a:t>delitos</a:t>
            </a:r>
            <a:r>
              <a:rPr sz="2000" spc="-30" dirty="0"/>
              <a:t> </a:t>
            </a:r>
            <a:r>
              <a:rPr sz="2000" dirty="0"/>
              <a:t>contra</a:t>
            </a:r>
            <a:r>
              <a:rPr sz="2000" spc="-40" dirty="0"/>
              <a:t> </a:t>
            </a:r>
            <a:r>
              <a:rPr sz="2000" dirty="0"/>
              <a:t>la</a:t>
            </a:r>
            <a:r>
              <a:rPr sz="2000" spc="-35" dirty="0"/>
              <a:t> </a:t>
            </a:r>
            <a:r>
              <a:rPr sz="2000" dirty="0"/>
              <a:t>libertad</a:t>
            </a:r>
            <a:r>
              <a:rPr sz="2000" spc="-45" dirty="0"/>
              <a:t> </a:t>
            </a:r>
            <a:r>
              <a:rPr sz="2000" spc="-10" dirty="0"/>
              <a:t>personal</a:t>
            </a:r>
            <a:endParaRPr sz="2000" dirty="0"/>
          </a:p>
          <a:p>
            <a:pPr marL="73660">
              <a:lnSpc>
                <a:spcPct val="100000"/>
              </a:lnSpc>
              <a:spcBef>
                <a:spcPts val="200"/>
              </a:spcBef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9360" y="6781193"/>
            <a:ext cx="6072505" cy="10002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2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ante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219710" indent="-169545">
              <a:lnSpc>
                <a:spcPct val="100000"/>
              </a:lnSpc>
              <a:buChar char="•"/>
              <a:tabLst>
                <a:tab pos="219710" algn="l"/>
              </a:tabLst>
            </a:pPr>
            <a:r>
              <a:rPr sz="1100" dirty="0">
                <a:latin typeface="Arial MT"/>
                <a:cs typeface="Arial MT"/>
              </a:rPr>
              <a:t>En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este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delito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</a:t>
            </a:r>
            <a:r>
              <a:rPr sz="1100" spc="5" dirty="0">
                <a:latin typeface="Arial MT"/>
                <a:cs typeface="Arial MT"/>
              </a:rPr>
              <a:t> </a:t>
            </a:r>
            <a:r>
              <a:rPr lang="en-US" sz="1100" dirty="0" err="1">
                <a:latin typeface="Arial MT"/>
                <a:cs typeface="Arial MT"/>
              </a:rPr>
              <a:t>registraron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lang="es-MX" sz="1100" spc="15" dirty="0">
                <a:latin typeface="Arial MT"/>
                <a:cs typeface="Arial MT"/>
              </a:rPr>
              <a:t>41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denuncias,</a:t>
            </a:r>
            <a:r>
              <a:rPr sz="1100" spc="30" dirty="0">
                <a:latin typeface="Arial MT"/>
                <a:cs typeface="Arial MT"/>
              </a:rPr>
              <a:t> </a:t>
            </a:r>
            <a:r>
              <a:rPr lang="es-MX" sz="1100" spc="30" dirty="0">
                <a:latin typeface="Arial MT"/>
                <a:cs typeface="Arial MT"/>
              </a:rPr>
              <a:t>8 denuncias más que el mes anterior. </a:t>
            </a:r>
            <a:endParaRPr lang="es-MX" sz="1100" spc="25" dirty="0">
              <a:latin typeface="Arial MT"/>
              <a:cs typeface="Arial MT"/>
            </a:endParaRPr>
          </a:p>
          <a:p>
            <a:pPr marL="219710" indent="-169545">
              <a:lnSpc>
                <a:spcPct val="100000"/>
              </a:lnSpc>
              <a:buChar char="•"/>
              <a:tabLst>
                <a:tab pos="219710" algn="l"/>
              </a:tabLst>
            </a:pPr>
            <a:endParaRPr sz="1100" dirty="0">
              <a:latin typeface="Arial MT"/>
              <a:cs typeface="Arial MT"/>
            </a:endParaRPr>
          </a:p>
          <a:p>
            <a:pPr marL="219075" marR="5080" indent="-169545">
              <a:lnSpc>
                <a:spcPct val="100000"/>
              </a:lnSpc>
              <a:spcBef>
                <a:spcPts val="5"/>
              </a:spcBef>
              <a:buChar char="•"/>
              <a:tabLst>
                <a:tab pos="222250" algn="l"/>
              </a:tabLst>
            </a:pPr>
            <a:r>
              <a:rPr sz="1100" dirty="0">
                <a:latin typeface="Arial MT"/>
                <a:cs typeface="Arial MT"/>
              </a:rPr>
              <a:t>Desde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noviembre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2025 este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delito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ha mantenido</a:t>
            </a:r>
            <a:r>
              <a:rPr sz="1100" spc="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por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debajo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del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promedio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los</a:t>
            </a:r>
            <a:r>
              <a:rPr sz="1100" spc="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últimos</a:t>
            </a:r>
            <a:r>
              <a:rPr sz="1100" spc="15" dirty="0">
                <a:latin typeface="Arial MT"/>
                <a:cs typeface="Arial MT"/>
              </a:rPr>
              <a:t> </a:t>
            </a:r>
            <a:r>
              <a:rPr sz="1100" spc="-50" dirty="0">
                <a:latin typeface="Arial MT"/>
                <a:cs typeface="Arial MT"/>
              </a:rPr>
              <a:t>3 	</a:t>
            </a:r>
            <a:r>
              <a:rPr sz="1100" spc="-10" dirty="0">
                <a:latin typeface="Arial MT"/>
                <a:cs typeface="Arial MT"/>
              </a:rPr>
              <a:t>años.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B4E1986-5949-4B87-8546-0AD31A842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93" y="4648200"/>
            <a:ext cx="6681614" cy="20498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6858000" cy="1548130"/>
            <a:chOff x="0" y="0"/>
            <a:chExt cx="6858000" cy="154813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858000" cy="154762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6768" y="285965"/>
              <a:ext cx="5600065" cy="840105"/>
            </a:xfrm>
            <a:custGeom>
              <a:avLst/>
              <a:gdLst/>
              <a:ahLst/>
              <a:cxnLst/>
              <a:rect l="l" t="t" r="r" b="b"/>
              <a:pathLst>
                <a:path w="5600065" h="840105">
                  <a:moveTo>
                    <a:pt x="5600065" y="0"/>
                  </a:moveTo>
                  <a:lnTo>
                    <a:pt x="0" y="0"/>
                  </a:lnTo>
                  <a:lnTo>
                    <a:pt x="0" y="839762"/>
                  </a:lnTo>
                  <a:lnTo>
                    <a:pt x="5600065" y="839762"/>
                  </a:lnTo>
                  <a:lnTo>
                    <a:pt x="5600065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44792"/>
              <a:ext cx="5810250" cy="74903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449592"/>
              <a:ext cx="5118354" cy="749033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157683" y="311658"/>
            <a:ext cx="53136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dirty="0"/>
              <a:t>Seguimiento</a:t>
            </a:r>
            <a:r>
              <a:rPr sz="2000" spc="-40" dirty="0"/>
              <a:t> </a:t>
            </a:r>
            <a:r>
              <a:rPr sz="2000" dirty="0"/>
              <a:t>a</a:t>
            </a:r>
            <a:r>
              <a:rPr sz="2000" spc="-30" dirty="0"/>
              <a:t> </a:t>
            </a:r>
            <a:r>
              <a:rPr sz="2000" dirty="0"/>
              <a:t>la</a:t>
            </a:r>
            <a:r>
              <a:rPr sz="2000" spc="-25" dirty="0"/>
              <a:t> </a:t>
            </a:r>
            <a:r>
              <a:rPr sz="2000" dirty="0"/>
              <a:t>incidencia</a:t>
            </a:r>
            <a:r>
              <a:rPr sz="2000" spc="-45" dirty="0"/>
              <a:t> </a:t>
            </a:r>
            <a:r>
              <a:rPr sz="2000" dirty="0"/>
              <a:t>de</a:t>
            </a:r>
            <a:r>
              <a:rPr sz="2000" spc="-15" dirty="0"/>
              <a:t> </a:t>
            </a:r>
            <a:r>
              <a:rPr sz="2000" dirty="0"/>
              <a:t>otros</a:t>
            </a:r>
            <a:r>
              <a:rPr sz="2000" spc="-35" dirty="0"/>
              <a:t> </a:t>
            </a:r>
            <a:r>
              <a:rPr sz="2000" spc="-10" dirty="0"/>
              <a:t>delitos </a:t>
            </a:r>
            <a:r>
              <a:rPr sz="2000" dirty="0"/>
              <a:t>que</a:t>
            </a:r>
            <a:r>
              <a:rPr sz="2000" spc="-10" dirty="0"/>
              <a:t> </a:t>
            </a:r>
            <a:r>
              <a:rPr sz="2000" dirty="0"/>
              <a:t>atentan</a:t>
            </a:r>
            <a:r>
              <a:rPr sz="2000" spc="-45" dirty="0"/>
              <a:t> </a:t>
            </a:r>
            <a:r>
              <a:rPr sz="2000" dirty="0"/>
              <a:t>contra</a:t>
            </a:r>
            <a:r>
              <a:rPr sz="2000" spc="-35" dirty="0"/>
              <a:t> </a:t>
            </a:r>
            <a:r>
              <a:rPr sz="2000" dirty="0"/>
              <a:t>la</a:t>
            </a:r>
            <a:r>
              <a:rPr sz="2000" spc="-15" dirty="0"/>
              <a:t> </a:t>
            </a:r>
            <a:r>
              <a:rPr sz="2000" dirty="0"/>
              <a:t>libertad</a:t>
            </a:r>
            <a:r>
              <a:rPr sz="2000" spc="-35" dirty="0"/>
              <a:t> </a:t>
            </a:r>
            <a:r>
              <a:rPr sz="2000" spc="-10" dirty="0"/>
              <a:t>personal</a:t>
            </a:r>
            <a:endParaRPr sz="2000"/>
          </a:p>
        </p:txBody>
      </p:sp>
      <p:sp>
        <p:nvSpPr>
          <p:cNvPr id="9" name="object 9"/>
          <p:cNvSpPr txBox="1"/>
          <p:nvPr/>
        </p:nvSpPr>
        <p:spPr>
          <a:xfrm>
            <a:off x="359726" y="4403037"/>
            <a:ext cx="6138545" cy="8712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11454">
              <a:lnSpc>
                <a:spcPct val="100000"/>
              </a:lnSpc>
              <a:spcBef>
                <a:spcPts val="105"/>
              </a:spcBef>
            </a:pPr>
            <a:r>
              <a:rPr sz="800" dirty="0">
                <a:latin typeface="Franklin Gothic Medium"/>
                <a:cs typeface="Franklin Gothic Medium"/>
              </a:rPr>
              <a:t>Nota:</a:t>
            </a:r>
            <a:r>
              <a:rPr sz="800" spc="-4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“otros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delitos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que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atentan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contra </a:t>
            </a:r>
            <a:r>
              <a:rPr sz="800" dirty="0">
                <a:latin typeface="Franklin Gothic Medium"/>
                <a:cs typeface="Franklin Gothic Medium"/>
              </a:rPr>
              <a:t>la</a:t>
            </a:r>
            <a:r>
              <a:rPr sz="800" spc="-10" dirty="0">
                <a:latin typeface="Franklin Gothic Medium"/>
                <a:cs typeface="Franklin Gothic Medium"/>
              </a:rPr>
              <a:t> libertad personal”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comprende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auto</a:t>
            </a:r>
            <a:r>
              <a:rPr sz="800" dirty="0">
                <a:latin typeface="Franklin Gothic Medium"/>
                <a:cs typeface="Franklin Gothic Medium"/>
              </a:rPr>
              <a:t> secuestro,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colaboración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en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 </a:t>
            </a:r>
            <a:r>
              <a:rPr sz="800" spc="-10" dirty="0">
                <a:latin typeface="Franklin Gothic Medium"/>
                <a:cs typeface="Franklin Gothic Medium"/>
              </a:rPr>
              <a:t>privación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ilegal</a:t>
            </a:r>
            <a:r>
              <a:rPr sz="800" spc="-1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libertad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spc="-50" dirty="0">
                <a:latin typeface="Franklin Gothic Medium"/>
                <a:cs typeface="Franklin Gothic Medium"/>
              </a:rPr>
              <a:t>y</a:t>
            </a:r>
            <a:r>
              <a:rPr sz="800" spc="5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desaparición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forzada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-10" dirty="0">
                <a:latin typeface="Franklin Gothic Medium"/>
                <a:cs typeface="Franklin Gothic Medium"/>
              </a:rPr>
              <a:t> personas.</a:t>
            </a:r>
            <a:endParaRPr sz="800" dirty="0">
              <a:latin typeface="Franklin Gothic Medium"/>
              <a:cs typeface="Franklin Gothic Medium"/>
            </a:endParaRPr>
          </a:p>
          <a:p>
            <a:pPr marL="12700">
              <a:lnSpc>
                <a:spcPts val="935"/>
              </a:lnSpc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182245" indent="-169545">
              <a:lnSpc>
                <a:spcPct val="100000"/>
              </a:lnSpc>
              <a:buChar char="•"/>
              <a:tabLst>
                <a:tab pos="182245" algn="l"/>
              </a:tabLst>
            </a:pPr>
            <a:r>
              <a:rPr sz="1100" dirty="0">
                <a:latin typeface="Arial MT"/>
                <a:cs typeface="Arial MT"/>
              </a:rPr>
              <a:t>Observamos</a:t>
            </a:r>
            <a:r>
              <a:rPr sz="1100" spc="39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que</a:t>
            </a:r>
            <a:r>
              <a:rPr sz="1100" spc="39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2025</a:t>
            </a:r>
            <a:r>
              <a:rPr sz="1100" spc="40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</a:t>
            </a:r>
            <a:r>
              <a:rPr sz="1100" spc="39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mantiene</a:t>
            </a:r>
            <a:r>
              <a:rPr sz="1100" spc="40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como</a:t>
            </a:r>
            <a:r>
              <a:rPr sz="1100" spc="40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el</a:t>
            </a:r>
            <a:r>
              <a:rPr sz="1100" spc="409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año</a:t>
            </a:r>
            <a:r>
              <a:rPr sz="1100" spc="40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con</a:t>
            </a:r>
            <a:r>
              <a:rPr sz="1100" spc="40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39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mayor</a:t>
            </a:r>
            <a:r>
              <a:rPr sz="1100" spc="40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incidencia</a:t>
            </a:r>
            <a:r>
              <a:rPr sz="1100" spc="415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acumulada,</a:t>
            </a:r>
            <a:endParaRPr sz="1100" dirty="0">
              <a:latin typeface="Arial MT"/>
              <a:cs typeface="Arial MT"/>
            </a:endParaRPr>
          </a:p>
          <a:p>
            <a:pPr marL="184785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Arial MT"/>
                <a:cs typeface="Arial MT"/>
              </a:rPr>
              <a:t>considerando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el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periodo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que</a:t>
            </a:r>
            <a:r>
              <a:rPr sz="1100" spc="-4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va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enero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lang="es-MX" sz="1100" dirty="0">
                <a:latin typeface="Arial MT"/>
                <a:cs typeface="Arial MT"/>
              </a:rPr>
              <a:t>mayo</a:t>
            </a:r>
            <a:r>
              <a:rPr sz="1100" spc="-3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cada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20" dirty="0">
                <a:latin typeface="Arial MT"/>
                <a:cs typeface="Arial MT"/>
              </a:rPr>
              <a:t>año.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FB633B1-5C2E-4FA5-B8A8-A049020FCD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19" y="1798206"/>
            <a:ext cx="6742361" cy="257297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26644" y="8809894"/>
            <a:ext cx="1166559" cy="2046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-50"/>
            <a:ext cx="6858000" cy="868044"/>
            <a:chOff x="0" y="-50"/>
            <a:chExt cx="6858000" cy="868044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-50"/>
              <a:ext cx="6858000" cy="827582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132" y="50698"/>
              <a:ext cx="6376670" cy="720725"/>
            </a:xfrm>
            <a:custGeom>
              <a:avLst/>
              <a:gdLst/>
              <a:ahLst/>
              <a:cxnLst/>
              <a:rect l="l" t="t" r="r" b="b"/>
              <a:pathLst>
                <a:path w="6376670" h="720725">
                  <a:moveTo>
                    <a:pt x="6376543" y="0"/>
                  </a:moveTo>
                  <a:lnTo>
                    <a:pt x="0" y="0"/>
                  </a:lnTo>
                  <a:lnTo>
                    <a:pt x="0" y="720191"/>
                  </a:lnTo>
                  <a:lnTo>
                    <a:pt x="6376543" y="720191"/>
                  </a:lnTo>
                  <a:lnTo>
                    <a:pt x="637654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5227"/>
              <a:ext cx="5842254" cy="60885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59067"/>
              <a:ext cx="5203698" cy="60885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57683" y="153162"/>
            <a:ext cx="53987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Carpetas</a:t>
            </a:r>
            <a:r>
              <a:rPr sz="16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Investigación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otros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delitos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atentan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contra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libertad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personal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(acumulado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año).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8739" y="8558276"/>
            <a:ext cx="321627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latin typeface="Franklin Gothic Medium"/>
                <a:cs typeface="Franklin Gothic Medium"/>
              </a:rPr>
              <a:t>Fuente:</a:t>
            </a:r>
            <a:r>
              <a:rPr sz="1050" spc="-30" dirty="0">
                <a:latin typeface="Franklin Gothic Medium"/>
                <a:cs typeface="Franklin Gothic Medium"/>
              </a:rPr>
              <a:t> </a:t>
            </a:r>
            <a:r>
              <a:rPr sz="1050" spc="-10" dirty="0">
                <a:latin typeface="Franklin Gothic Medium"/>
                <a:cs typeface="Franklin Gothic Medium"/>
              </a:rPr>
              <a:t>elaboración</a:t>
            </a:r>
            <a:r>
              <a:rPr sz="1050" spc="-40" dirty="0">
                <a:latin typeface="Franklin Gothic Medium"/>
                <a:cs typeface="Franklin Gothic Medium"/>
              </a:rPr>
              <a:t> </a:t>
            </a:r>
            <a:r>
              <a:rPr sz="1050" dirty="0">
                <a:latin typeface="Franklin Gothic Medium"/>
                <a:cs typeface="Franklin Gothic Medium"/>
              </a:rPr>
              <a:t>propia</a:t>
            </a:r>
            <a:r>
              <a:rPr sz="1050" spc="-5" dirty="0">
                <a:latin typeface="Franklin Gothic Medium"/>
                <a:cs typeface="Franklin Gothic Medium"/>
              </a:rPr>
              <a:t> </a:t>
            </a:r>
            <a:r>
              <a:rPr sz="1050" dirty="0">
                <a:latin typeface="Franklin Gothic Medium"/>
                <a:cs typeface="Franklin Gothic Medium"/>
              </a:rPr>
              <a:t>con </a:t>
            </a:r>
            <a:r>
              <a:rPr sz="1050" spc="-10" dirty="0">
                <a:latin typeface="Franklin Gothic Medium"/>
                <a:cs typeface="Franklin Gothic Medium"/>
              </a:rPr>
              <a:t>información</a:t>
            </a:r>
            <a:r>
              <a:rPr sz="1050" spc="-45" dirty="0">
                <a:latin typeface="Franklin Gothic Medium"/>
                <a:cs typeface="Franklin Gothic Medium"/>
              </a:rPr>
              <a:t> </a:t>
            </a:r>
            <a:r>
              <a:rPr sz="1050" dirty="0">
                <a:latin typeface="Franklin Gothic Medium"/>
                <a:cs typeface="Franklin Gothic Medium"/>
              </a:rPr>
              <a:t>del</a:t>
            </a:r>
            <a:r>
              <a:rPr sz="1050" spc="5" dirty="0">
                <a:latin typeface="Franklin Gothic Medium"/>
                <a:cs typeface="Franklin Gothic Medium"/>
              </a:rPr>
              <a:t> </a:t>
            </a:r>
            <a:r>
              <a:rPr sz="1050" spc="-10" dirty="0">
                <a:latin typeface="Franklin Gothic Medium"/>
                <a:cs typeface="Franklin Gothic Medium"/>
              </a:rPr>
              <a:t>SESNSP.</a:t>
            </a:r>
            <a:endParaRPr sz="1050">
              <a:latin typeface="Franklin Gothic Medium"/>
              <a:cs typeface="Franklin Gothic Medium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4FCB6806-E28D-4F82-BA87-546A98596F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300" y="968096"/>
            <a:ext cx="6629400" cy="736902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99" cy="434479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4508" y="3517328"/>
              <a:ext cx="1965960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41" rIns="0" bIns="0" rtlCol="0">
            <a:spAutoFit/>
          </a:bodyPr>
          <a:lstStyle/>
          <a:p>
            <a:pPr marL="156210">
              <a:lnSpc>
                <a:spcPts val="2845"/>
              </a:lnSpc>
              <a:spcBef>
                <a:spcPts val="100"/>
              </a:spcBef>
            </a:pPr>
            <a:r>
              <a:rPr spc="-10" dirty="0"/>
              <a:t>Violación</a:t>
            </a:r>
          </a:p>
          <a:p>
            <a:pPr marL="184150">
              <a:lnSpc>
                <a:spcPts val="1645"/>
              </a:lnSpc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2835" y="6709494"/>
            <a:ext cx="5997575" cy="102656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10" dirty="0">
                <a:latin typeface="Franklin Gothic Medium"/>
                <a:cs typeface="Franklin Gothic Medium"/>
              </a:rPr>
              <a:t> SESNSP</a:t>
            </a:r>
            <a:r>
              <a:rPr sz="800" spc="-2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55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501650" marR="5080" indent="-170180">
              <a:lnSpc>
                <a:spcPct val="100000"/>
              </a:lnSpc>
              <a:buChar char="•"/>
              <a:tabLst>
                <a:tab pos="504190" algn="l"/>
              </a:tabLst>
            </a:pPr>
            <a:r>
              <a:rPr lang="es-MX" sz="1100" dirty="0">
                <a:latin typeface="Arial MT"/>
                <a:cs typeface="Arial MT"/>
              </a:rPr>
              <a:t>Se registraron 9 víctimas de violación durante julio, 3 menos que el mes anterior. </a:t>
            </a:r>
            <a:endParaRPr sz="1100" dirty="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 MT"/>
              <a:buChar char="•"/>
            </a:pPr>
            <a:endParaRPr sz="1100" dirty="0">
              <a:latin typeface="Arial MT"/>
              <a:cs typeface="Arial MT"/>
            </a:endParaRPr>
          </a:p>
          <a:p>
            <a:pPr marL="501650" marR="5080" indent="-170180">
              <a:lnSpc>
                <a:spcPct val="100000"/>
              </a:lnSpc>
              <a:buChar char="•"/>
              <a:tabLst>
                <a:tab pos="504190" algn="l"/>
              </a:tabLst>
            </a:pPr>
            <a:r>
              <a:rPr lang="es-MX" sz="1100" dirty="0">
                <a:latin typeface="Arial MT"/>
                <a:cs typeface="Arial MT"/>
              </a:rPr>
              <a:t>Cuarto mes en el año con menos carpetas en este delito a comparación del promedio de los últimos 3 años. 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FA3CDAD-485E-4EDC-84F8-8715762DD7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253" y="4427969"/>
            <a:ext cx="6603492" cy="22518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0726" y="547529"/>
            <a:ext cx="3642360" cy="8295861"/>
          </a:xfrm>
          <a:prstGeom prst="rect">
            <a:avLst/>
          </a:prstGeom>
        </p:spPr>
        <p:txBody>
          <a:bodyPr vert="horz" wrap="square" lIns="0" tIns="15113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90"/>
              </a:spcBef>
            </a:pPr>
            <a:r>
              <a:rPr sz="1600" b="1" spc="-10" dirty="0">
                <a:latin typeface="Arial"/>
                <a:cs typeface="Arial"/>
              </a:rPr>
              <a:t>Consideraciones</a:t>
            </a:r>
            <a:r>
              <a:rPr sz="1600" b="1" spc="-6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para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el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lector</a:t>
            </a:r>
            <a:endParaRPr sz="1600" dirty="0">
              <a:latin typeface="Arial"/>
              <a:cs typeface="Arial"/>
            </a:endParaRPr>
          </a:p>
          <a:p>
            <a:pPr marL="76200" marR="6985" algn="just">
              <a:lnSpc>
                <a:spcPct val="100000"/>
              </a:lnSpc>
              <a:spcBef>
                <a:spcPts val="969"/>
              </a:spcBef>
            </a:pPr>
            <a:r>
              <a:rPr sz="1400" dirty="0">
                <a:latin typeface="Calibri"/>
                <a:cs typeface="Calibri"/>
              </a:rPr>
              <a:t>Los</a:t>
            </a:r>
            <a:r>
              <a:rPr sz="1400" spc="18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reportes</a:t>
            </a:r>
            <a:r>
              <a:rPr sz="1400" spc="18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8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incidencia</a:t>
            </a:r>
            <a:r>
              <a:rPr sz="1400" spc="17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delictiva</a:t>
            </a:r>
            <a:r>
              <a:rPr sz="1400" spc="19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85" dirty="0">
                <a:latin typeface="Calibri"/>
                <a:cs typeface="Calibri"/>
              </a:rPr>
              <a:t>  </a:t>
            </a:r>
            <a:r>
              <a:rPr sz="1400" spc="-25" dirty="0">
                <a:latin typeface="Calibri"/>
                <a:cs typeface="Calibri"/>
              </a:rPr>
              <a:t>los </a:t>
            </a:r>
            <a:r>
              <a:rPr sz="1400" dirty="0">
                <a:latin typeface="Calibri"/>
                <a:cs typeface="Calibri"/>
              </a:rPr>
              <a:t>Comités</a:t>
            </a:r>
            <a:r>
              <a:rPr sz="1400" spc="1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Ciudadanos</a:t>
            </a:r>
            <a:r>
              <a:rPr sz="1400" spc="2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1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generan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mensualmente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partir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20" dirty="0">
                <a:latin typeface="Calibri"/>
                <a:cs typeface="Calibri"/>
              </a:rPr>
              <a:t> 2017.</a:t>
            </a:r>
            <a:endParaRPr sz="1400" dirty="0">
              <a:latin typeface="Calibri"/>
              <a:cs typeface="Calibri"/>
            </a:endParaRPr>
          </a:p>
          <a:p>
            <a:pPr marL="76200" marR="5080" algn="just">
              <a:lnSpc>
                <a:spcPct val="100000"/>
              </a:lnSpc>
              <a:spcBef>
                <a:spcPts val="1680"/>
              </a:spcBef>
            </a:pPr>
            <a:r>
              <a:rPr sz="1400" dirty="0">
                <a:latin typeface="Calibri"/>
                <a:cs typeface="Calibri"/>
              </a:rPr>
              <a:t>En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</a:t>
            </a:r>
            <a:r>
              <a:rPr sz="1400" spc="1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principio,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única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fuente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6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información </a:t>
            </a:r>
            <a:r>
              <a:rPr sz="1400" dirty="0">
                <a:latin typeface="Calibri"/>
                <a:cs typeface="Calibri"/>
              </a:rPr>
              <a:t>pública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y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periódica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era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Secretariado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Ejecutivo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21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Sistema</a:t>
            </a:r>
            <a:r>
              <a:rPr sz="1400" spc="21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Nacional</a:t>
            </a:r>
            <a:r>
              <a:rPr sz="1400" spc="21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21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Seguridad</a:t>
            </a:r>
            <a:r>
              <a:rPr sz="1400" spc="215" dirty="0">
                <a:latin typeface="Calibri"/>
                <a:cs typeface="Calibri"/>
              </a:rPr>
              <a:t>  </a:t>
            </a:r>
            <a:r>
              <a:rPr sz="1400" spc="-10" dirty="0">
                <a:latin typeface="Calibri"/>
                <a:cs typeface="Calibri"/>
              </a:rPr>
              <a:t>Pública </a:t>
            </a:r>
            <a:r>
              <a:rPr sz="1400" dirty="0">
                <a:latin typeface="Calibri"/>
                <a:cs typeface="Calibri"/>
              </a:rPr>
              <a:t>(SESNSP),</a:t>
            </a:r>
            <a:r>
              <a:rPr sz="1400" spc="32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quien</a:t>
            </a:r>
            <a:r>
              <a:rPr sz="1400" spc="33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mensualmente</a:t>
            </a:r>
            <a:r>
              <a:rPr sz="1400" spc="32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difunde</a:t>
            </a:r>
            <a:r>
              <a:rPr sz="1400" spc="325" dirty="0">
                <a:latin typeface="Calibri"/>
                <a:cs typeface="Calibri"/>
              </a:rPr>
              <a:t>  </a:t>
            </a:r>
            <a:r>
              <a:rPr sz="1400" spc="-25" dirty="0">
                <a:latin typeface="Calibri"/>
                <a:cs typeface="Calibri"/>
              </a:rPr>
              <a:t>la </a:t>
            </a:r>
            <a:r>
              <a:rPr sz="1400" spc="-10" dirty="0">
                <a:latin typeface="Calibri"/>
                <a:cs typeface="Calibri"/>
              </a:rPr>
              <a:t>estadística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sobre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incidencia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delictiva.</a:t>
            </a:r>
            <a:endParaRPr sz="1400" dirty="0">
              <a:latin typeface="Calibri"/>
              <a:cs typeface="Calibri"/>
            </a:endParaRPr>
          </a:p>
          <a:p>
            <a:pPr marL="76200" marR="6350" algn="just">
              <a:lnSpc>
                <a:spcPct val="100000"/>
              </a:lnSpc>
              <a:spcBef>
                <a:spcPts val="1680"/>
              </a:spcBef>
            </a:pPr>
            <a:r>
              <a:rPr sz="1400" dirty="0">
                <a:latin typeface="Calibri"/>
                <a:cs typeface="Calibri"/>
              </a:rPr>
              <a:t>Para</a:t>
            </a:r>
            <a:r>
              <a:rPr sz="1400" spc="12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comprender</a:t>
            </a:r>
            <a:r>
              <a:rPr sz="1400" spc="13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e</a:t>
            </a:r>
            <a:r>
              <a:rPr sz="1400" spc="13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interpretar</a:t>
            </a:r>
            <a:r>
              <a:rPr sz="1400" spc="13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130" dirty="0">
                <a:latin typeface="Calibri"/>
                <a:cs typeface="Calibri"/>
              </a:rPr>
              <a:t>  </a:t>
            </a:r>
            <a:r>
              <a:rPr sz="1400" spc="-10" dirty="0">
                <a:latin typeface="Calibri"/>
                <a:cs typeface="Calibri"/>
              </a:rPr>
              <a:t>incidencia </a:t>
            </a:r>
            <a:r>
              <a:rPr sz="1400" dirty="0">
                <a:latin typeface="Calibri"/>
                <a:cs typeface="Calibri"/>
              </a:rPr>
              <a:t>delictiva</a:t>
            </a:r>
            <a:r>
              <a:rPr sz="1400" spc="4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presentada,</a:t>
            </a:r>
            <a:r>
              <a:rPr sz="1400" spc="4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</a:t>
            </a:r>
            <a:r>
              <a:rPr sz="1400" spc="4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importante</a:t>
            </a:r>
            <a:r>
              <a:rPr sz="1400" spc="4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tener</a:t>
            </a:r>
            <a:r>
              <a:rPr sz="1400" spc="44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en </a:t>
            </a:r>
            <a:r>
              <a:rPr sz="1400" dirty="0">
                <a:latin typeface="Calibri"/>
                <a:cs typeface="Calibri"/>
              </a:rPr>
              <a:t>cuenta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lo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siguiente:</a:t>
            </a:r>
            <a:endParaRPr sz="1400" dirty="0">
              <a:latin typeface="Calibri"/>
              <a:cs typeface="Calibri"/>
            </a:endParaRPr>
          </a:p>
          <a:p>
            <a:pPr marL="76200" marR="6985" indent="179705" algn="just">
              <a:lnSpc>
                <a:spcPct val="100000"/>
              </a:lnSpc>
              <a:spcBef>
                <a:spcPts val="1685"/>
              </a:spcBef>
              <a:buChar char="•"/>
              <a:tabLst>
                <a:tab pos="255904" algn="l"/>
              </a:tabLst>
            </a:pPr>
            <a:r>
              <a:rPr sz="1400" dirty="0">
                <a:latin typeface="Calibri"/>
                <a:cs typeface="Calibri"/>
              </a:rPr>
              <a:t>La</a:t>
            </a:r>
            <a:r>
              <a:rPr sz="1400" spc="3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información</a:t>
            </a:r>
            <a:r>
              <a:rPr sz="1400" spc="3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</a:t>
            </a:r>
            <a:r>
              <a:rPr sz="1400" spc="3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SESNSP</a:t>
            </a:r>
            <a:r>
              <a:rPr sz="1400" spc="3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3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refiere</a:t>
            </a:r>
            <a:r>
              <a:rPr sz="1400" spc="3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37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los </a:t>
            </a:r>
            <a:r>
              <a:rPr sz="1400" dirty="0">
                <a:latin typeface="Calibri"/>
                <a:cs typeface="Calibri"/>
              </a:rPr>
              <a:t>presuntos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delitos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registrados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8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las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carpetas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de </a:t>
            </a:r>
            <a:r>
              <a:rPr sz="1400" spc="-10" dirty="0">
                <a:latin typeface="Calibri"/>
                <a:cs typeface="Calibri"/>
              </a:rPr>
              <a:t>investigación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iniciadas.</a:t>
            </a:r>
            <a:endParaRPr sz="1400" dirty="0">
              <a:latin typeface="Calibri"/>
              <a:cs typeface="Calibri"/>
            </a:endParaRPr>
          </a:p>
          <a:p>
            <a:pPr marL="360045" marR="5715" indent="-284480" algn="just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362585" algn="l"/>
              </a:tabLst>
            </a:pPr>
            <a:r>
              <a:rPr sz="1400" dirty="0">
                <a:latin typeface="Calibri"/>
                <a:cs typeface="Calibri"/>
              </a:rPr>
              <a:t>En</a:t>
            </a:r>
            <a:r>
              <a:rPr sz="1400" spc="3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409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caso</a:t>
            </a:r>
            <a:r>
              <a:rPr sz="1400" spc="4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4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Sonora</a:t>
            </a:r>
            <a:r>
              <a:rPr lang="es-MX" sz="1400" dirty="0">
                <a:latin typeface="Calibri"/>
                <a:cs typeface="Calibri"/>
              </a:rPr>
              <a:t>,</a:t>
            </a:r>
            <a:r>
              <a:rPr sz="1400" spc="409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40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nivel</a:t>
            </a:r>
            <a:r>
              <a:rPr sz="1400" spc="4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estatal,</a:t>
            </a:r>
            <a:r>
              <a:rPr sz="1400" spc="42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los 	</a:t>
            </a:r>
            <a:r>
              <a:rPr sz="1400" dirty="0">
                <a:latin typeface="Calibri"/>
                <a:cs typeface="Calibri"/>
              </a:rPr>
              <a:t>delitos</a:t>
            </a:r>
            <a:r>
              <a:rPr sz="1400" spc="2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como</a:t>
            </a:r>
            <a:r>
              <a:rPr sz="1400" spc="21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homicidio</a:t>
            </a:r>
            <a:r>
              <a:rPr sz="1400" spc="2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doloso,</a:t>
            </a:r>
            <a:r>
              <a:rPr sz="1400" spc="204" dirty="0">
                <a:latin typeface="Calibri"/>
                <a:cs typeface="Calibri"/>
              </a:rPr>
              <a:t> </a:t>
            </a:r>
            <a:r>
              <a:rPr sz="1400" spc="-10" dirty="0" err="1">
                <a:latin typeface="Calibri"/>
                <a:cs typeface="Calibri"/>
              </a:rPr>
              <a:t>femincidio</a:t>
            </a:r>
            <a:r>
              <a:rPr sz="1400" spc="-10" dirty="0">
                <a:latin typeface="Calibri"/>
                <a:cs typeface="Calibri"/>
              </a:rPr>
              <a:t>, 	</a:t>
            </a:r>
            <a:r>
              <a:rPr sz="1400" dirty="0" err="1">
                <a:latin typeface="Calibri"/>
                <a:cs typeface="Calibri"/>
              </a:rPr>
              <a:t>lesiones</a:t>
            </a:r>
            <a:r>
              <a:rPr sz="1400" spc="135" dirty="0">
                <a:latin typeface="Calibri"/>
                <a:cs typeface="Calibri"/>
              </a:rPr>
              <a:t>  </a:t>
            </a:r>
            <a:r>
              <a:rPr sz="1400" dirty="0" err="1">
                <a:latin typeface="Calibri"/>
                <a:cs typeface="Calibri"/>
              </a:rPr>
              <a:t>dolosas</a:t>
            </a:r>
            <a:r>
              <a:rPr lang="es-MX" sz="1400" spc="140" dirty="0">
                <a:latin typeface="Calibri"/>
                <a:cs typeface="Calibri"/>
              </a:rPr>
              <a:t>,</a:t>
            </a:r>
            <a:r>
              <a:rPr sz="1400" spc="1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aquellos</a:t>
            </a:r>
            <a:r>
              <a:rPr sz="1400" spc="14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que</a:t>
            </a:r>
            <a:r>
              <a:rPr sz="1400" spc="135" dirty="0">
                <a:latin typeface="Calibri"/>
                <a:cs typeface="Calibri"/>
              </a:rPr>
              <a:t>  </a:t>
            </a:r>
            <a:r>
              <a:rPr sz="1400" spc="-10" dirty="0">
                <a:latin typeface="Calibri"/>
                <a:cs typeface="Calibri"/>
              </a:rPr>
              <a:t>atentan 	</a:t>
            </a:r>
            <a:r>
              <a:rPr sz="1400" dirty="0">
                <a:latin typeface="Calibri"/>
                <a:cs typeface="Calibri"/>
              </a:rPr>
              <a:t>contra</a:t>
            </a:r>
            <a:r>
              <a:rPr sz="1400" spc="3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355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libertad</a:t>
            </a:r>
            <a:r>
              <a:rPr sz="1400" spc="3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personal</a:t>
            </a:r>
            <a:r>
              <a:rPr lang="es-MX" sz="1400" dirty="0">
                <a:latin typeface="Calibri"/>
                <a:cs typeface="Calibri"/>
              </a:rPr>
              <a:t>, y violencia familiar,</a:t>
            </a:r>
            <a:r>
              <a:rPr sz="1400" spc="3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350" dirty="0">
                <a:latin typeface="Calibri"/>
                <a:cs typeface="Calibri"/>
              </a:rPr>
              <a:t> </a:t>
            </a:r>
            <a:r>
              <a:rPr sz="1400" spc="-10" dirty="0" err="1">
                <a:latin typeface="Calibri"/>
                <a:cs typeface="Calibri"/>
              </a:rPr>
              <a:t>contabilizan</a:t>
            </a:r>
            <a:r>
              <a:rPr sz="1400" spc="-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con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base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número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víctimas,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</a:t>
            </a:r>
            <a:r>
              <a:rPr sz="1400" spc="6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decir, 	</a:t>
            </a:r>
            <a:r>
              <a:rPr sz="1400" dirty="0" err="1">
                <a:latin typeface="Calibri"/>
                <a:cs typeface="Calibri"/>
              </a:rPr>
              <a:t>en</a:t>
            </a:r>
            <a:r>
              <a:rPr lang="es-MX" sz="1400" spc="11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las</a:t>
            </a:r>
            <a:r>
              <a:rPr sz="1400" spc="12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personas</a:t>
            </a:r>
            <a:r>
              <a:rPr lang="es-MX" sz="1400" spc="120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afectadas</a:t>
            </a:r>
            <a:r>
              <a:rPr sz="1400" spc="114" dirty="0">
                <a:latin typeface="Calibri"/>
                <a:cs typeface="Calibri"/>
              </a:rPr>
              <a:t> </a:t>
            </a:r>
            <a:r>
              <a:rPr sz="1400" dirty="0" err="1">
                <a:latin typeface="Calibri"/>
                <a:cs typeface="Calibri"/>
              </a:rPr>
              <a:t>directamente</a:t>
            </a:r>
            <a:r>
              <a:rPr lang="es-MX" sz="1400" spc="12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por 	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16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delito.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Esto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implica</a:t>
            </a:r>
            <a:r>
              <a:rPr sz="1400" spc="16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que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una</a:t>
            </a:r>
            <a:r>
              <a:rPr sz="1400" spc="17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sola</a:t>
            </a:r>
            <a:r>
              <a:rPr sz="1400" spc="17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carpeta 	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8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investigación</a:t>
            </a:r>
            <a:r>
              <a:rPr sz="1400" spc="9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puede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incluir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9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más</a:t>
            </a:r>
            <a:r>
              <a:rPr sz="1400" spc="10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10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una 	</a:t>
            </a:r>
            <a:r>
              <a:rPr sz="1400" spc="-10" dirty="0">
                <a:latin typeface="Calibri"/>
                <a:cs typeface="Calibri"/>
              </a:rPr>
              <a:t>víctima.</a:t>
            </a:r>
            <a:endParaRPr sz="1400" dirty="0">
              <a:latin typeface="Calibri"/>
              <a:cs typeface="Calibri"/>
            </a:endParaRPr>
          </a:p>
          <a:p>
            <a:pPr marL="360045" marR="5715" indent="-284480" algn="just">
              <a:lnSpc>
                <a:spcPct val="100000"/>
              </a:lnSpc>
              <a:spcBef>
                <a:spcPts val="1680"/>
              </a:spcBef>
              <a:buFont typeface="Arial MT"/>
              <a:buChar char="•"/>
              <a:tabLst>
                <a:tab pos="362585" algn="l"/>
              </a:tabLst>
            </a:pPr>
            <a:r>
              <a:rPr sz="1400" dirty="0">
                <a:latin typeface="Calibri"/>
                <a:cs typeface="Calibri"/>
              </a:rPr>
              <a:t>En</a:t>
            </a:r>
            <a:r>
              <a:rPr sz="1400" spc="27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contraste,</a:t>
            </a:r>
            <a:r>
              <a:rPr sz="1400" spc="275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para</a:t>
            </a:r>
            <a:r>
              <a:rPr sz="1400" spc="28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28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análisis</a:t>
            </a:r>
            <a:r>
              <a:rPr sz="1400" spc="28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a</a:t>
            </a:r>
            <a:r>
              <a:rPr sz="1400" spc="275" dirty="0">
                <a:latin typeface="Calibri"/>
                <a:cs typeface="Calibri"/>
              </a:rPr>
              <a:t>  </a:t>
            </a:r>
            <a:r>
              <a:rPr sz="1400" spc="-20" dirty="0">
                <a:latin typeface="Calibri"/>
                <a:cs typeface="Calibri"/>
              </a:rPr>
              <a:t>nivel 	</a:t>
            </a:r>
            <a:r>
              <a:rPr sz="1400" dirty="0">
                <a:latin typeface="Calibri"/>
                <a:cs typeface="Calibri"/>
              </a:rPr>
              <a:t>municipal,</a:t>
            </a:r>
            <a:r>
              <a:rPr sz="1400" spc="4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así</a:t>
            </a:r>
            <a:r>
              <a:rPr sz="1400" spc="4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como</a:t>
            </a:r>
            <a:r>
              <a:rPr sz="1400" spc="4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para</a:t>
            </a:r>
            <a:r>
              <a:rPr sz="1400" spc="4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el</a:t>
            </a:r>
            <a:r>
              <a:rPr sz="1400" spc="4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resto</a:t>
            </a:r>
            <a:r>
              <a:rPr sz="1400" spc="434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425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los 	</a:t>
            </a:r>
            <a:r>
              <a:rPr sz="1400" dirty="0">
                <a:latin typeface="Calibri"/>
                <a:cs typeface="Calibri"/>
              </a:rPr>
              <a:t>delitos,</a:t>
            </a:r>
            <a:r>
              <a:rPr sz="1400" spc="20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la</a:t>
            </a:r>
            <a:r>
              <a:rPr sz="1400" spc="20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información</a:t>
            </a:r>
            <a:r>
              <a:rPr sz="1400" spc="20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se</a:t>
            </a:r>
            <a:r>
              <a:rPr sz="1400" spc="200" dirty="0">
                <a:latin typeface="Calibri"/>
                <a:cs typeface="Calibri"/>
              </a:rPr>
              <a:t>  </a:t>
            </a:r>
            <a:r>
              <a:rPr sz="1400" dirty="0">
                <a:latin typeface="Calibri"/>
                <a:cs typeface="Calibri"/>
              </a:rPr>
              <a:t>presenta</a:t>
            </a:r>
            <a:r>
              <a:rPr sz="1400" spc="204" dirty="0">
                <a:latin typeface="Calibri"/>
                <a:cs typeface="Calibri"/>
              </a:rPr>
              <a:t>  </a:t>
            </a:r>
            <a:r>
              <a:rPr sz="1400" spc="-25" dirty="0">
                <a:latin typeface="Calibri"/>
                <a:cs typeface="Calibri"/>
              </a:rPr>
              <a:t>por 	</a:t>
            </a:r>
            <a:r>
              <a:rPr sz="1400" dirty="0">
                <a:latin typeface="Calibri"/>
                <a:cs typeface="Calibri"/>
              </a:rPr>
              <a:t>carpetas</a:t>
            </a:r>
            <a:r>
              <a:rPr sz="1400" spc="3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3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investigación,</a:t>
            </a:r>
            <a:r>
              <a:rPr sz="1400" spc="3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es</a:t>
            </a:r>
            <a:r>
              <a:rPr sz="1400" spc="3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decir,</a:t>
            </a:r>
            <a:r>
              <a:rPr sz="1400" spc="3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por</a:t>
            </a:r>
            <a:r>
              <a:rPr sz="1400" spc="345" dirty="0">
                <a:latin typeface="Calibri"/>
                <a:cs typeface="Calibri"/>
              </a:rPr>
              <a:t> </a:t>
            </a:r>
            <a:r>
              <a:rPr sz="1400" spc="-35" dirty="0">
                <a:latin typeface="Calibri"/>
                <a:cs typeface="Calibri"/>
              </a:rPr>
              <a:t>el 	</a:t>
            </a:r>
            <a:r>
              <a:rPr sz="1400" dirty="0">
                <a:latin typeface="Calibri"/>
                <a:cs typeface="Calibri"/>
              </a:rPr>
              <a:t>número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denuncias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casos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iniciados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por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5" dirty="0">
                <a:latin typeface="Calibri"/>
                <a:cs typeface="Calibri"/>
              </a:rPr>
              <a:t>la 	</a:t>
            </a:r>
            <a:r>
              <a:rPr sz="1400" dirty="0">
                <a:latin typeface="Calibri"/>
                <a:cs typeface="Calibri"/>
              </a:rPr>
              <a:t>autoridad,</a:t>
            </a:r>
            <a:r>
              <a:rPr sz="1400" spc="2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independientemente</a:t>
            </a:r>
            <a:r>
              <a:rPr sz="1400" spc="2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de</a:t>
            </a:r>
            <a:r>
              <a:rPr sz="1400" spc="24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cuántas 	</a:t>
            </a:r>
            <a:r>
              <a:rPr sz="1400" dirty="0">
                <a:latin typeface="Calibri"/>
                <a:cs typeface="Calibri"/>
              </a:rPr>
              <a:t>personas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hayan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sido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afectadas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en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cada</a:t>
            </a:r>
            <a:r>
              <a:rPr sz="1400" spc="-5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uno.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2421255" cy="9144000"/>
          </a:xfrm>
          <a:custGeom>
            <a:avLst/>
            <a:gdLst/>
            <a:ahLst/>
            <a:cxnLst/>
            <a:rect l="l" t="t" r="r" b="b"/>
            <a:pathLst>
              <a:path w="2421255" h="9144000">
                <a:moveTo>
                  <a:pt x="2420874" y="0"/>
                </a:moveTo>
                <a:lnTo>
                  <a:pt x="0" y="0"/>
                </a:lnTo>
                <a:lnTo>
                  <a:pt x="0" y="9144000"/>
                </a:lnTo>
                <a:lnTo>
                  <a:pt x="2420874" y="9144000"/>
                </a:lnTo>
                <a:lnTo>
                  <a:pt x="2420874" y="0"/>
                </a:lnTo>
                <a:close/>
              </a:path>
            </a:pathLst>
          </a:custGeom>
          <a:solidFill>
            <a:srgbClr val="1F37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2452" y="8765144"/>
            <a:ext cx="1166559" cy="20465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59" cy="434962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411" y="3517328"/>
              <a:ext cx="3131819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41" rIns="0" bIns="0" rtlCol="0">
            <a:spAutoFit/>
          </a:bodyPr>
          <a:lstStyle/>
          <a:p>
            <a:pPr marL="156210">
              <a:lnSpc>
                <a:spcPts val="2845"/>
              </a:lnSpc>
              <a:spcBef>
                <a:spcPts val="100"/>
              </a:spcBef>
            </a:pPr>
            <a:r>
              <a:rPr dirty="0"/>
              <a:t>Violencia</a:t>
            </a:r>
            <a:r>
              <a:rPr spc="-90" dirty="0"/>
              <a:t> </a:t>
            </a:r>
            <a:r>
              <a:rPr spc="-10" dirty="0"/>
              <a:t>familiar</a:t>
            </a:r>
          </a:p>
          <a:p>
            <a:pPr marL="184150">
              <a:lnSpc>
                <a:spcPts val="1645"/>
              </a:lnSpc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5395" y="6952063"/>
            <a:ext cx="6527165" cy="10387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 del</a:t>
            </a:r>
            <a:r>
              <a:rPr sz="800" spc="-10" dirty="0">
                <a:latin typeface="Franklin Gothic Medium"/>
                <a:cs typeface="Franklin Gothic Medium"/>
              </a:rPr>
              <a:t> SESNSP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84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181610" marR="5080" indent="-169545">
              <a:lnSpc>
                <a:spcPct val="100000"/>
              </a:lnSpc>
              <a:buChar char="•"/>
              <a:tabLst>
                <a:tab pos="184785" algn="l"/>
              </a:tabLst>
            </a:pPr>
            <a:r>
              <a:rPr sz="1100" dirty="0">
                <a:latin typeface="Arial MT"/>
                <a:cs typeface="Arial MT"/>
              </a:rPr>
              <a:t>Se </a:t>
            </a:r>
            <a:r>
              <a:rPr lang="en-US" sz="1100" dirty="0" err="1">
                <a:latin typeface="Arial MT"/>
                <a:cs typeface="Arial MT"/>
              </a:rPr>
              <a:t>registraron</a:t>
            </a:r>
            <a:r>
              <a:rPr sz="1100" dirty="0">
                <a:latin typeface="Arial MT"/>
                <a:cs typeface="Arial MT"/>
              </a:rPr>
              <a:t> </a:t>
            </a:r>
            <a:r>
              <a:rPr lang="es-MX" sz="1100" dirty="0">
                <a:latin typeface="Arial MT"/>
                <a:cs typeface="Arial MT"/>
              </a:rPr>
              <a:t>484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denuncias</a:t>
            </a:r>
            <a:r>
              <a:rPr sz="1100" spc="-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 err="1">
                <a:latin typeface="Arial MT"/>
                <a:cs typeface="Arial MT"/>
              </a:rPr>
              <a:t>violencia</a:t>
            </a:r>
            <a:r>
              <a:rPr sz="1100" spc="-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familiar</a:t>
            </a:r>
            <a:r>
              <a:rPr lang="es-MX" sz="1100" dirty="0">
                <a:latin typeface="Arial MT"/>
                <a:cs typeface="Arial MT"/>
              </a:rPr>
              <a:t>, un decremento del 23% a comparación del mes pasado.</a:t>
            </a:r>
          </a:p>
          <a:p>
            <a:pPr marL="181610" marR="5080" indent="-169545">
              <a:lnSpc>
                <a:spcPct val="100000"/>
              </a:lnSpc>
              <a:buChar char="•"/>
              <a:tabLst>
                <a:tab pos="184785" algn="l"/>
              </a:tabLst>
            </a:pPr>
            <a:endParaRPr sz="1100" dirty="0">
              <a:latin typeface="Arial MT"/>
              <a:cs typeface="Arial MT"/>
            </a:endParaRPr>
          </a:p>
          <a:p>
            <a:pPr marL="182245" indent="-169545">
              <a:lnSpc>
                <a:spcPct val="100000"/>
              </a:lnSpc>
              <a:spcBef>
                <a:spcPts val="5"/>
              </a:spcBef>
              <a:buChar char="•"/>
              <a:tabLst>
                <a:tab pos="182245" algn="l"/>
              </a:tabLst>
            </a:pPr>
            <a:r>
              <a:rPr lang="es-MX" sz="1100" dirty="0">
                <a:latin typeface="Arial MT"/>
                <a:cs typeface="Arial MT"/>
              </a:rPr>
              <a:t>Este delito se </a:t>
            </a:r>
            <a:r>
              <a:rPr lang="es-MX" sz="1100" dirty="0" err="1">
                <a:latin typeface="Arial MT"/>
                <a:cs typeface="Arial MT"/>
              </a:rPr>
              <a:t>vulve</a:t>
            </a:r>
            <a:r>
              <a:rPr lang="es-MX" sz="1100" dirty="0">
                <a:latin typeface="Arial MT"/>
                <a:cs typeface="Arial MT"/>
              </a:rPr>
              <a:t> a registrar por debajo de la media de los últimos 3 años.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09D63C07-3D76-420E-BBDF-4FB5C5DFAF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8770" y="4721317"/>
            <a:ext cx="6858000" cy="211476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8000" cy="4358259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3840" y="3517328"/>
              <a:ext cx="4041648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41" rIns="0" bIns="0" rtlCol="0">
            <a:spAutoFit/>
          </a:bodyPr>
          <a:lstStyle/>
          <a:p>
            <a:pPr marL="156210">
              <a:lnSpc>
                <a:spcPts val="2845"/>
              </a:lnSpc>
              <a:spcBef>
                <a:spcPts val="100"/>
              </a:spcBef>
            </a:pPr>
            <a:r>
              <a:rPr dirty="0"/>
              <a:t>Robo</a:t>
            </a:r>
            <a:r>
              <a:rPr spc="-45" dirty="0"/>
              <a:t> </a:t>
            </a:r>
            <a:r>
              <a:rPr dirty="0"/>
              <a:t>a</a:t>
            </a:r>
            <a:r>
              <a:rPr spc="-55" dirty="0"/>
              <a:t> </a:t>
            </a:r>
            <a:r>
              <a:rPr dirty="0"/>
              <a:t>casa</a:t>
            </a:r>
            <a:r>
              <a:rPr spc="-30" dirty="0"/>
              <a:t> </a:t>
            </a:r>
            <a:r>
              <a:rPr spc="-10" dirty="0"/>
              <a:t>habitación</a:t>
            </a:r>
          </a:p>
          <a:p>
            <a:pPr marL="184150">
              <a:lnSpc>
                <a:spcPts val="1645"/>
              </a:lnSpc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13939" y="6620842"/>
            <a:ext cx="6309360" cy="1025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 propia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SSP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-10" dirty="0">
                <a:latin typeface="Franklin Gothic Medium"/>
                <a:cs typeface="Franklin Gothic Medium"/>
              </a:rPr>
              <a:t> Sonora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(incidencias</a:t>
            </a:r>
            <a:r>
              <a:rPr sz="800" spc="2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reportadas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al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9-1-1)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y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3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dirty="0">
                <a:latin typeface="Franklin Gothic Medium"/>
                <a:cs typeface="Franklin Gothic Medium"/>
              </a:rPr>
              <a:t> ante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675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358775" marR="5080" indent="-169545">
              <a:lnSpc>
                <a:spcPct val="100000"/>
              </a:lnSpc>
              <a:buChar char="•"/>
              <a:tabLst>
                <a:tab pos="361950" algn="l"/>
              </a:tabLst>
            </a:pPr>
            <a:r>
              <a:rPr sz="1100" dirty="0">
                <a:latin typeface="Arial MT"/>
                <a:cs typeface="Arial MT"/>
              </a:rPr>
              <a:t>Las</a:t>
            </a:r>
            <a:r>
              <a:rPr sz="1100" spc="18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denuncias</a:t>
            </a:r>
            <a:r>
              <a:rPr sz="1100" spc="18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17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robo</a:t>
            </a:r>
            <a:r>
              <a:rPr sz="1100" spc="15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</a:t>
            </a:r>
            <a:r>
              <a:rPr sz="1100" spc="18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casa</a:t>
            </a:r>
            <a:r>
              <a:rPr sz="1100" spc="1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habitación</a:t>
            </a:r>
            <a:r>
              <a:rPr sz="1100" spc="17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se</a:t>
            </a:r>
            <a:r>
              <a:rPr sz="1100" spc="18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han</a:t>
            </a:r>
            <a:r>
              <a:rPr sz="1100" spc="16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mantenido</a:t>
            </a:r>
            <a:r>
              <a:rPr sz="1100" spc="18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</a:t>
            </a:r>
            <a:r>
              <a:rPr sz="1100" spc="17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18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baja</a:t>
            </a:r>
            <a:r>
              <a:rPr sz="1100" spc="17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del</a:t>
            </a:r>
            <a:r>
              <a:rPr sz="1100" spc="17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promedio</a:t>
            </a:r>
            <a:r>
              <a:rPr sz="1100" spc="18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180" dirty="0">
                <a:latin typeface="Arial MT"/>
                <a:cs typeface="Arial MT"/>
              </a:rPr>
              <a:t> </a:t>
            </a:r>
            <a:r>
              <a:rPr sz="1100" spc="-25" dirty="0">
                <a:latin typeface="Arial MT"/>
                <a:cs typeface="Arial MT"/>
              </a:rPr>
              <a:t>los 	</a:t>
            </a:r>
            <a:r>
              <a:rPr sz="1100" dirty="0">
                <a:latin typeface="Arial MT"/>
                <a:cs typeface="Arial MT"/>
              </a:rPr>
              <a:t>últimos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3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spc="-20" dirty="0" err="1">
                <a:latin typeface="Arial MT"/>
                <a:cs typeface="Arial MT"/>
              </a:rPr>
              <a:t>años</a:t>
            </a:r>
            <a:r>
              <a:rPr sz="1100" spc="-20" dirty="0">
                <a:latin typeface="Arial MT"/>
                <a:cs typeface="Arial MT"/>
              </a:rPr>
              <a:t>.</a:t>
            </a:r>
            <a:endParaRPr lang="es-MX" sz="1100" spc="-20" dirty="0">
              <a:latin typeface="Arial MT"/>
              <a:cs typeface="Arial MT"/>
            </a:endParaRPr>
          </a:p>
          <a:p>
            <a:pPr marL="358775" marR="5080" indent="-169545">
              <a:lnSpc>
                <a:spcPct val="100000"/>
              </a:lnSpc>
              <a:buChar char="•"/>
              <a:tabLst>
                <a:tab pos="361950" algn="l"/>
              </a:tabLst>
            </a:pPr>
            <a:endParaRPr lang="es-MX" sz="1100" spc="-20" dirty="0">
              <a:latin typeface="Arial MT"/>
              <a:cs typeface="Arial MT"/>
            </a:endParaRPr>
          </a:p>
          <a:p>
            <a:pPr marL="358775" marR="5080" indent="-169545">
              <a:lnSpc>
                <a:spcPct val="100000"/>
              </a:lnSpc>
              <a:buChar char="•"/>
              <a:tabLst>
                <a:tab pos="361950" algn="l"/>
              </a:tabLst>
            </a:pPr>
            <a:r>
              <a:rPr lang="es-MX" sz="1100" spc="-20" dirty="0">
                <a:latin typeface="Arial MT"/>
                <a:cs typeface="Arial MT"/>
              </a:rPr>
              <a:t>Se registraron 20 denuncias por robo a casa habitación, 5 menos que el mes pasado.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0AE109B-B3AE-4E50-ADF2-8911F02D8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64" y="4712340"/>
            <a:ext cx="6719671" cy="187543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8000" cy="435038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936" y="3517328"/>
              <a:ext cx="2909316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41" rIns="0" bIns="0" rtlCol="0">
            <a:spAutoFit/>
          </a:bodyPr>
          <a:lstStyle/>
          <a:p>
            <a:pPr marL="156210">
              <a:lnSpc>
                <a:spcPts val="2845"/>
              </a:lnSpc>
              <a:spcBef>
                <a:spcPts val="100"/>
              </a:spcBef>
            </a:pPr>
            <a:r>
              <a:rPr dirty="0"/>
              <a:t>Robo</a:t>
            </a:r>
            <a:r>
              <a:rPr spc="-30" dirty="0"/>
              <a:t> </a:t>
            </a:r>
            <a:r>
              <a:rPr dirty="0"/>
              <a:t>a</a:t>
            </a:r>
            <a:r>
              <a:rPr spc="-40" dirty="0"/>
              <a:t> </a:t>
            </a:r>
            <a:r>
              <a:rPr spc="-10" dirty="0"/>
              <a:t>negocio</a:t>
            </a:r>
          </a:p>
          <a:p>
            <a:pPr marL="184150">
              <a:lnSpc>
                <a:spcPts val="1645"/>
              </a:lnSpc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9936" y="6704440"/>
            <a:ext cx="5941695" cy="10259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68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446405" marR="5080" indent="-169545">
              <a:lnSpc>
                <a:spcPct val="100000"/>
              </a:lnSpc>
              <a:buChar char="•"/>
              <a:tabLst>
                <a:tab pos="449580" algn="l"/>
              </a:tabLst>
            </a:pPr>
            <a:r>
              <a:rPr sz="1100" dirty="0">
                <a:latin typeface="Arial MT"/>
                <a:cs typeface="Arial MT"/>
              </a:rPr>
              <a:t>Se</a:t>
            </a:r>
            <a:r>
              <a:rPr lang="es-MX" sz="1100" spc="215" dirty="0">
                <a:latin typeface="Arial MT"/>
                <a:cs typeface="Arial MT"/>
              </a:rPr>
              <a:t> </a:t>
            </a:r>
            <a:r>
              <a:rPr lang="en-US" sz="1100" dirty="0" err="1">
                <a:latin typeface="Arial MT"/>
                <a:cs typeface="Arial MT"/>
              </a:rPr>
              <a:t>registraron</a:t>
            </a:r>
            <a:r>
              <a:rPr lang="en-US" sz="1100" dirty="0">
                <a:latin typeface="Arial MT"/>
                <a:cs typeface="Arial MT"/>
              </a:rPr>
              <a:t> 16 </a:t>
            </a:r>
            <a:r>
              <a:rPr sz="1100" dirty="0" err="1">
                <a:latin typeface="Arial MT"/>
                <a:cs typeface="Arial MT"/>
              </a:rPr>
              <a:t>denuncias</a:t>
            </a:r>
            <a:r>
              <a:rPr sz="1100" spc="2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21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robo</a:t>
            </a:r>
            <a:r>
              <a:rPr sz="1100" spc="204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a</a:t>
            </a:r>
            <a:r>
              <a:rPr sz="1100" spc="204" dirty="0">
                <a:latin typeface="Arial MT"/>
                <a:cs typeface="Arial MT"/>
              </a:rPr>
              <a:t> </a:t>
            </a:r>
            <a:r>
              <a:rPr sz="1100" dirty="0" err="1">
                <a:latin typeface="Arial MT"/>
                <a:cs typeface="Arial MT"/>
              </a:rPr>
              <a:t>negocio</a:t>
            </a:r>
            <a:r>
              <a:rPr lang="es-MX" sz="1100" spc="225" dirty="0">
                <a:latin typeface="Arial MT"/>
                <a:cs typeface="Arial MT"/>
              </a:rPr>
              <a:t> </a:t>
            </a:r>
            <a:r>
              <a:rPr sz="1100" dirty="0" err="1">
                <a:latin typeface="Arial MT"/>
                <a:cs typeface="Arial MT"/>
              </a:rPr>
              <a:t>en</a:t>
            </a:r>
            <a:r>
              <a:rPr sz="1100" spc="190" dirty="0">
                <a:latin typeface="Arial MT"/>
                <a:cs typeface="Arial MT"/>
              </a:rPr>
              <a:t> </a:t>
            </a:r>
            <a:r>
              <a:rPr lang="es-MX" sz="1100" dirty="0">
                <a:latin typeface="Arial MT"/>
                <a:cs typeface="Arial MT"/>
              </a:rPr>
              <a:t>julio, 10 menos que el mes anterior. </a:t>
            </a:r>
          </a:p>
          <a:p>
            <a:pPr marL="446405" marR="5080" indent="-169545">
              <a:lnSpc>
                <a:spcPct val="100000"/>
              </a:lnSpc>
              <a:buChar char="•"/>
              <a:tabLst>
                <a:tab pos="449580" algn="l"/>
              </a:tabLst>
            </a:pPr>
            <a:endParaRPr sz="1100" dirty="0">
              <a:latin typeface="Arial MT"/>
              <a:cs typeface="Arial MT"/>
            </a:endParaRPr>
          </a:p>
          <a:p>
            <a:pPr marL="447040" indent="-169545">
              <a:lnSpc>
                <a:spcPct val="100000"/>
              </a:lnSpc>
              <a:buChar char="•"/>
              <a:tabLst>
                <a:tab pos="447040" algn="l"/>
              </a:tabLst>
            </a:pPr>
            <a:r>
              <a:rPr sz="1100" dirty="0">
                <a:latin typeface="Arial MT"/>
                <a:cs typeface="Arial MT"/>
              </a:rPr>
              <a:t>Se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continúa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por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debajo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la</a:t>
            </a:r>
            <a:r>
              <a:rPr sz="1100" spc="-1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media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de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los</a:t>
            </a:r>
            <a:r>
              <a:rPr sz="1100" spc="-25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últimos</a:t>
            </a:r>
            <a:r>
              <a:rPr sz="1100" spc="-20" dirty="0">
                <a:latin typeface="Arial MT"/>
                <a:cs typeface="Arial MT"/>
              </a:rPr>
              <a:t> </a:t>
            </a:r>
            <a:r>
              <a:rPr sz="1100" dirty="0">
                <a:latin typeface="Arial MT"/>
                <a:cs typeface="Arial MT"/>
              </a:rPr>
              <a:t>3</a:t>
            </a:r>
            <a:r>
              <a:rPr sz="1100" spc="-30" dirty="0">
                <a:latin typeface="Arial MT"/>
                <a:cs typeface="Arial MT"/>
              </a:rPr>
              <a:t> </a:t>
            </a:r>
            <a:r>
              <a:rPr sz="1100" spc="-10" dirty="0">
                <a:latin typeface="Arial MT"/>
                <a:cs typeface="Arial MT"/>
              </a:rPr>
              <a:t>años.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397A1D6-3D61-48C0-A5A7-CBEBFD58E5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44" y="4565117"/>
            <a:ext cx="6696912" cy="1988083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99" cy="434949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411" y="3517328"/>
              <a:ext cx="3166872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41" rIns="0" bIns="0" rtlCol="0">
            <a:spAutoFit/>
          </a:bodyPr>
          <a:lstStyle/>
          <a:p>
            <a:pPr marL="156210">
              <a:lnSpc>
                <a:spcPts val="2845"/>
              </a:lnSpc>
              <a:spcBef>
                <a:spcPts val="100"/>
              </a:spcBef>
            </a:pPr>
            <a:r>
              <a:rPr dirty="0"/>
              <a:t>Robo</a:t>
            </a:r>
            <a:r>
              <a:rPr spc="-25" dirty="0"/>
              <a:t> </a:t>
            </a:r>
            <a:r>
              <a:rPr dirty="0"/>
              <a:t>de</a:t>
            </a:r>
            <a:r>
              <a:rPr spc="-40" dirty="0"/>
              <a:t> </a:t>
            </a:r>
            <a:r>
              <a:rPr spc="-10" dirty="0"/>
              <a:t>vehículo</a:t>
            </a:r>
          </a:p>
          <a:p>
            <a:pPr marL="184150">
              <a:lnSpc>
                <a:spcPts val="1645"/>
              </a:lnSpc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1614" y="6973411"/>
            <a:ext cx="6414770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10" dirty="0">
                <a:latin typeface="Franklin Gothic Medium"/>
                <a:cs typeface="Franklin Gothic Medium"/>
              </a:rPr>
              <a:t> SESNSP</a:t>
            </a:r>
            <a:r>
              <a:rPr sz="800" spc="-2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69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195580" marR="5080" indent="-1714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lang="es-MX" sz="1100" dirty="0">
                <a:latin typeface="Arial MT"/>
                <a:cs typeface="Arial MT"/>
              </a:rPr>
              <a:t>Se registran 180 delitos por robo a vehículo, 15 más que le mes anterior. </a:t>
            </a:r>
          </a:p>
          <a:p>
            <a:pPr marL="195580" marR="5080" indent="-1714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endParaRPr lang="es-MX" sz="1100" dirty="0">
              <a:latin typeface="Arial MT"/>
              <a:cs typeface="Arial MT"/>
            </a:endParaRPr>
          </a:p>
          <a:p>
            <a:pPr marL="195580" marR="5080" indent="-1714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96850" algn="l"/>
              </a:tabLst>
            </a:pPr>
            <a:r>
              <a:rPr lang="es-MX" sz="1100" dirty="0">
                <a:latin typeface="Arial MT"/>
                <a:cs typeface="Arial MT"/>
              </a:rPr>
              <a:t>Tercer mes consecutivo que se registra una cifra menor al promedio de los últimos 3 años.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D261350D-1157-4338-B80B-F48D7629C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285" y="4776218"/>
            <a:ext cx="6563995" cy="209507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41" cy="43648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207510" cy="627380"/>
            </a:xfrm>
            <a:custGeom>
              <a:avLst/>
              <a:gdLst/>
              <a:ahLst/>
              <a:cxnLst/>
              <a:rect l="l" t="t" r="r" b="b"/>
              <a:pathLst>
                <a:path w="4207510" h="627379">
                  <a:moveTo>
                    <a:pt x="4207343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207343" y="626795"/>
                  </a:lnTo>
                  <a:lnTo>
                    <a:pt x="420734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8411" y="3517328"/>
              <a:ext cx="3302508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41" rIns="0" bIns="0" rtlCol="0">
            <a:spAutoFit/>
          </a:bodyPr>
          <a:lstStyle/>
          <a:p>
            <a:pPr marL="156210">
              <a:lnSpc>
                <a:spcPts val="2845"/>
              </a:lnSpc>
              <a:spcBef>
                <a:spcPts val="100"/>
              </a:spcBef>
            </a:pPr>
            <a:r>
              <a:rPr dirty="0"/>
              <a:t>Robo</a:t>
            </a:r>
            <a:r>
              <a:rPr spc="-30" dirty="0"/>
              <a:t> </a:t>
            </a:r>
            <a:r>
              <a:rPr dirty="0"/>
              <a:t>a</a:t>
            </a:r>
            <a:r>
              <a:rPr spc="-40" dirty="0"/>
              <a:t> </a:t>
            </a:r>
            <a:r>
              <a:rPr spc="-10" dirty="0"/>
              <a:t>transeúnte</a:t>
            </a:r>
          </a:p>
          <a:p>
            <a:pPr marL="184150">
              <a:lnSpc>
                <a:spcPts val="1645"/>
              </a:lnSpc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6031" y="7162513"/>
            <a:ext cx="6028055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4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 del</a:t>
            </a:r>
            <a:r>
              <a:rPr sz="800" spc="-10" dirty="0">
                <a:latin typeface="Franklin Gothic Medium"/>
                <a:cs typeface="Franklin Gothic Medium"/>
              </a:rPr>
              <a:t> SESNSP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800" dirty="0">
              <a:latin typeface="Franklin Gothic Medium"/>
              <a:cs typeface="Franklin Gothic Medium"/>
            </a:endParaRPr>
          </a:p>
          <a:p>
            <a:pPr marL="184150" indent="-17145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182245" algn="l"/>
              </a:tabLst>
            </a:pPr>
            <a:r>
              <a:rPr lang="es-MX" sz="1100" spc="-50" dirty="0">
                <a:latin typeface="Arial MT"/>
                <a:cs typeface="Arial MT"/>
              </a:rPr>
              <a:t>Se registraron 21 delitos por robo a transeúnte en julio, 2 menos que el mes anterior</a:t>
            </a:r>
          </a:p>
          <a:p>
            <a:pPr marL="182245" indent="-169545">
              <a:lnSpc>
                <a:spcPct val="100000"/>
              </a:lnSpc>
              <a:buChar char="•"/>
              <a:tabLst>
                <a:tab pos="182245" algn="l"/>
              </a:tabLst>
            </a:pPr>
            <a:endParaRPr sz="1100" dirty="0">
              <a:latin typeface="Arial MT"/>
              <a:cs typeface="Arial MT"/>
            </a:endParaRPr>
          </a:p>
          <a:p>
            <a:pPr marL="182245" indent="-169545">
              <a:lnSpc>
                <a:spcPct val="100000"/>
              </a:lnSpc>
              <a:buChar char="•"/>
              <a:tabLst>
                <a:tab pos="182245" algn="l"/>
              </a:tabLst>
            </a:pPr>
            <a:r>
              <a:rPr lang="es-MX" sz="1100" dirty="0">
                <a:latin typeface="Arial MT"/>
                <a:cs typeface="Arial MT"/>
              </a:rPr>
              <a:t>Quinto mes en el año por debajo del promedio de los últimos 3 años. </a:t>
            </a:r>
            <a:endParaRPr sz="1100" dirty="0">
              <a:latin typeface="Arial MT"/>
              <a:cs typeface="Arial MT"/>
            </a:endParaRP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48E82E50-15DE-43F4-81FF-7C0FCBCEA3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55" y="4453953"/>
            <a:ext cx="6681630" cy="26857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98645"/>
            <a:chOff x="0" y="0"/>
            <a:chExt cx="6858000" cy="43986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60" cy="435038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729177"/>
              <a:ext cx="4110354" cy="627380"/>
            </a:xfrm>
            <a:custGeom>
              <a:avLst/>
              <a:gdLst/>
              <a:ahLst/>
              <a:cxnLst/>
              <a:rect l="l" t="t" r="r" b="b"/>
              <a:pathLst>
                <a:path w="4110354" h="627379">
                  <a:moveTo>
                    <a:pt x="4109807" y="0"/>
                  </a:moveTo>
                  <a:lnTo>
                    <a:pt x="0" y="0"/>
                  </a:lnTo>
                  <a:lnTo>
                    <a:pt x="0" y="626795"/>
                  </a:lnTo>
                  <a:lnTo>
                    <a:pt x="4109807" y="626795"/>
                  </a:lnTo>
                  <a:lnTo>
                    <a:pt x="4109807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936" y="3517328"/>
              <a:ext cx="2842260" cy="880935"/>
            </a:xfrm>
            <a:prstGeom prst="rect">
              <a:avLst/>
            </a:prstGeom>
          </p:spPr>
        </p:pic>
      </p:grp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41" rIns="0" bIns="0" rtlCol="0">
            <a:spAutoFit/>
          </a:bodyPr>
          <a:lstStyle/>
          <a:p>
            <a:pPr marL="156210">
              <a:lnSpc>
                <a:spcPts val="2845"/>
              </a:lnSpc>
              <a:spcBef>
                <a:spcPts val="100"/>
              </a:spcBef>
            </a:pPr>
            <a:r>
              <a:rPr spc="-10" dirty="0"/>
              <a:t>Narcomenudeo</a:t>
            </a:r>
          </a:p>
          <a:p>
            <a:pPr marL="184150">
              <a:lnSpc>
                <a:spcPts val="1645"/>
              </a:lnSpc>
            </a:pPr>
            <a:r>
              <a:rPr lang="es-ES" sz="1400" b="0" spc="-40" dirty="0">
                <a:latin typeface="Arial MT"/>
                <a:cs typeface="Arial MT"/>
              </a:rPr>
              <a:t>Junio de 2025 a julio de 2026</a:t>
            </a:r>
            <a:endParaRPr sz="140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9936" y="6791822"/>
            <a:ext cx="6026150" cy="10130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10" dirty="0">
                <a:latin typeface="Franklin Gothic Medium"/>
                <a:cs typeface="Franklin Gothic Medium"/>
              </a:rPr>
              <a:t> SESNSP</a:t>
            </a:r>
            <a:r>
              <a:rPr sz="800" spc="-2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(delitos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denunciados</a:t>
            </a:r>
            <a:r>
              <a:rPr sz="800" spc="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ante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el</a:t>
            </a:r>
            <a:r>
              <a:rPr sz="800" spc="-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MP).</a:t>
            </a:r>
            <a:endParaRPr sz="800" dirty="0">
              <a:latin typeface="Franklin Gothic Medium"/>
              <a:cs typeface="Franklin Gothic Medium"/>
            </a:endParaRPr>
          </a:p>
          <a:p>
            <a:pPr>
              <a:lnSpc>
                <a:spcPct val="100000"/>
              </a:lnSpc>
              <a:spcBef>
                <a:spcPts val="560"/>
              </a:spcBef>
            </a:pPr>
            <a:endParaRPr lang="en-US" sz="800" dirty="0">
              <a:latin typeface="Franklin Gothic Medium"/>
              <a:cs typeface="Franklin Gothic Medium"/>
            </a:endParaRPr>
          </a:p>
          <a:p>
            <a:pPr marL="328295" indent="-169545">
              <a:lnSpc>
                <a:spcPct val="100000"/>
              </a:lnSpc>
              <a:buChar char="•"/>
              <a:tabLst>
                <a:tab pos="328295" algn="l"/>
              </a:tabLst>
            </a:pPr>
            <a:r>
              <a:rPr lang="es-ES" sz="1100" dirty="0">
                <a:latin typeface="Arial MT"/>
                <a:cs typeface="Arial MT"/>
              </a:rPr>
              <a:t>603 carpetas de investigación abiertas por el delito de narcomenudeo en julio.</a:t>
            </a:r>
          </a:p>
          <a:p>
            <a:pPr marL="328295" indent="-169545">
              <a:lnSpc>
                <a:spcPct val="100000"/>
              </a:lnSpc>
              <a:buChar char="•"/>
              <a:tabLst>
                <a:tab pos="328295" algn="l"/>
              </a:tabLst>
            </a:pPr>
            <a:endParaRPr lang="es-ES" sz="1100" dirty="0">
              <a:latin typeface="Arial MT"/>
              <a:cs typeface="Arial MT"/>
            </a:endParaRPr>
          </a:p>
          <a:p>
            <a:pPr marL="328295" indent="-169545">
              <a:lnSpc>
                <a:spcPct val="100000"/>
              </a:lnSpc>
              <a:buChar char="•"/>
              <a:tabLst>
                <a:tab pos="328295" algn="l"/>
              </a:tabLst>
            </a:pPr>
            <a:r>
              <a:rPr lang="es-ES" sz="1100" dirty="0">
                <a:latin typeface="Arial MT"/>
                <a:cs typeface="Arial MT"/>
              </a:rPr>
              <a:t>Sexto mes consecutivo con más registros por este delito a comparación del promedio de los últimos 3 años. </a:t>
            </a: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0213410-1DE3-48C6-869F-FC728F289C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241" y="4447095"/>
            <a:ext cx="6535478" cy="223132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8000" cy="9143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8408330"/>
              <a:ext cx="6858000" cy="735965"/>
            </a:xfrm>
            <a:custGeom>
              <a:avLst/>
              <a:gdLst/>
              <a:ahLst/>
              <a:cxnLst/>
              <a:rect l="l" t="t" r="r" b="b"/>
              <a:pathLst>
                <a:path w="6858000" h="735965">
                  <a:moveTo>
                    <a:pt x="6858000" y="0"/>
                  </a:moveTo>
                  <a:lnTo>
                    <a:pt x="0" y="0"/>
                  </a:lnTo>
                  <a:lnTo>
                    <a:pt x="0" y="735669"/>
                  </a:lnTo>
                  <a:lnTo>
                    <a:pt x="6858000" y="735669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1F37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523238" y="7018781"/>
            <a:ext cx="13061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  <a:hlinkClick r:id="rId3"/>
              </a:rPr>
              <a:t>@CCSPSonora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72814" y="7018781"/>
            <a:ext cx="140081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  <a:hlinkClick r:id="rId4"/>
              </a:rPr>
              <a:t>Sonora.ccsp.mx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560067"/>
            <a:ext cx="5944235" cy="7584440"/>
            <a:chOff x="0" y="1560067"/>
            <a:chExt cx="5944235" cy="7584440"/>
          </a:xfrm>
        </p:grpSpPr>
        <p:pic>
          <p:nvPicPr>
            <p:cNvPr id="9" name="object 9" descr="Logotipo circular de facebook - Iconos gratis de redes sociales">
              <a:hlinkClick r:id="rId5"/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97278" y="6529044"/>
              <a:ext cx="277266" cy="277266"/>
            </a:xfrm>
            <a:prstGeom prst="rect">
              <a:avLst/>
            </a:prstGeom>
          </p:spPr>
        </p:pic>
        <p:pic>
          <p:nvPicPr>
            <p:cNvPr id="10" name="object 10" descr="Descarga Icono Twitter, el logotipo de, en, circular, negro, botón Gratis |  Twitter logo, Icon design, Vector icon design">
              <a:hlinkClick r:id="rId7"/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42921" y="6536182"/>
              <a:ext cx="304164" cy="304164"/>
            </a:xfrm>
            <a:prstGeom prst="rect">
              <a:avLst/>
            </a:prstGeom>
          </p:spPr>
        </p:pic>
        <p:pic>
          <p:nvPicPr>
            <p:cNvPr id="11" name="object 11" descr="Instagram - Iconos gratis de redes sociales">
              <a:hlinkClick r:id="rId9"/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15489" y="6533667"/>
              <a:ext cx="294614" cy="294614"/>
            </a:xfrm>
            <a:prstGeom prst="rect">
              <a:avLst/>
            </a:prstGeom>
          </p:spPr>
        </p:pic>
        <p:pic>
          <p:nvPicPr>
            <p:cNvPr id="12" name="object 12">
              <a:hlinkClick r:id="rId11"/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09134" y="6608775"/>
              <a:ext cx="316484" cy="30777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8302612"/>
              <a:ext cx="5943980" cy="84138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02004" y="1560067"/>
              <a:ext cx="4454017" cy="2566162"/>
            </a:xfrm>
            <a:prstGeom prst="rect">
              <a:avLst/>
            </a:prstGeom>
          </p:spPr>
        </p:pic>
      </p:grp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B93199F-5594-4416-AFCC-118C663EA1E9}"/>
              </a:ext>
            </a:extLst>
          </p:cNvPr>
          <p:cNvSpPr txBox="1"/>
          <p:nvPr/>
        </p:nvSpPr>
        <p:spPr>
          <a:xfrm>
            <a:off x="600989" y="4398005"/>
            <a:ext cx="56560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latin typeface="Trebuchet MS" panose="020B0603020202020204" pitchFamily="34" charset="0"/>
              </a:rPr>
              <a:t>PARA MAYOR INFORMACIÓN,</a:t>
            </a:r>
          </a:p>
          <a:p>
            <a:pPr algn="ctr"/>
            <a:r>
              <a:rPr lang="es-ES" b="1" dirty="0">
                <a:latin typeface="Trebuchet MS" panose="020B0603020202020204" pitchFamily="34" charset="0"/>
              </a:rPr>
              <a:t>CONSULTA NUESTROS PORTALES Y REDES SOCIALE</a:t>
            </a:r>
            <a:endParaRPr lang="en-US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3986529"/>
            <a:chOff x="0" y="0"/>
            <a:chExt cx="6858000" cy="398652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8000" cy="398602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1533525"/>
              <a:ext cx="2219960" cy="432434"/>
            </a:xfrm>
            <a:custGeom>
              <a:avLst/>
              <a:gdLst/>
              <a:ahLst/>
              <a:cxnLst/>
              <a:rect l="l" t="t" r="r" b="b"/>
              <a:pathLst>
                <a:path w="2219960" h="432435">
                  <a:moveTo>
                    <a:pt x="2219607" y="0"/>
                  </a:moveTo>
                  <a:lnTo>
                    <a:pt x="0" y="0"/>
                  </a:lnTo>
                  <a:lnTo>
                    <a:pt x="0" y="432053"/>
                  </a:lnTo>
                  <a:lnTo>
                    <a:pt x="2219607" y="432053"/>
                  </a:lnTo>
                  <a:lnTo>
                    <a:pt x="2219607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2587" y="1321244"/>
              <a:ext cx="2075688" cy="880935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78739" y="8779256"/>
            <a:ext cx="263207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Arial MT"/>
                <a:cs typeface="Arial MT"/>
              </a:rPr>
              <a:t>Fuente:</a:t>
            </a:r>
            <a:r>
              <a:rPr sz="800" spc="15" dirty="0">
                <a:latin typeface="Arial MT"/>
                <a:cs typeface="Arial MT"/>
              </a:rPr>
              <a:t> </a:t>
            </a:r>
            <a:r>
              <a:rPr sz="800" spc="-10" dirty="0">
                <a:latin typeface="Arial MT"/>
                <a:cs typeface="Arial MT"/>
              </a:rPr>
              <a:t>elaboración</a:t>
            </a:r>
            <a:r>
              <a:rPr sz="800" spc="1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propia</a:t>
            </a:r>
            <a:r>
              <a:rPr sz="800" spc="2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con </a:t>
            </a:r>
            <a:r>
              <a:rPr sz="800" spc="-10" dirty="0">
                <a:latin typeface="Arial MT"/>
                <a:cs typeface="Arial MT"/>
              </a:rPr>
              <a:t>información</a:t>
            </a:r>
            <a:r>
              <a:rPr sz="800" spc="-30" dirty="0">
                <a:latin typeface="Arial MT"/>
                <a:cs typeface="Arial MT"/>
              </a:rPr>
              <a:t> </a:t>
            </a:r>
            <a:r>
              <a:rPr sz="800" dirty="0">
                <a:latin typeface="Arial MT"/>
                <a:cs typeface="Arial MT"/>
              </a:rPr>
              <a:t>del</a:t>
            </a:r>
            <a:r>
              <a:rPr sz="800" spc="20" dirty="0">
                <a:latin typeface="Arial MT"/>
                <a:cs typeface="Arial MT"/>
              </a:rPr>
              <a:t> </a:t>
            </a:r>
            <a:r>
              <a:rPr sz="800" spc="-10" dirty="0">
                <a:latin typeface="Arial MT"/>
                <a:cs typeface="Arial MT"/>
              </a:rPr>
              <a:t>SESNSP.</a:t>
            </a:r>
            <a:endParaRPr sz="800">
              <a:latin typeface="Arial MT"/>
              <a:cs typeface="Arial MT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433831" y="1517090"/>
            <a:ext cx="13970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Resumen</a:t>
            </a:r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70936" y="8685117"/>
            <a:ext cx="1371218" cy="334262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0" y="3113125"/>
            <a:ext cx="6093460" cy="462280"/>
          </a:xfrm>
          <a:prstGeom prst="rect">
            <a:avLst/>
          </a:prstGeom>
          <a:solidFill>
            <a:srgbClr val="001133"/>
          </a:solidFill>
        </p:spPr>
        <p:txBody>
          <a:bodyPr vert="horz" wrap="square" lIns="0" tIns="70485" rIns="0" bIns="0" rtlCol="0">
            <a:spAutoFit/>
          </a:bodyPr>
          <a:lstStyle/>
          <a:p>
            <a:pPr marL="501015">
              <a:lnSpc>
                <a:spcPct val="100000"/>
              </a:lnSpc>
              <a:spcBef>
                <a:spcPts val="55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Víctimas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delitos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denunciados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(SESNSP)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4C86C44-F035-4924-8E38-390BF51AE2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545" y="4002457"/>
            <a:ext cx="6154909" cy="46296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858000" cy="4364990"/>
            <a:chOff x="0" y="0"/>
            <a:chExt cx="6858000" cy="43649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857999" cy="436486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3443833"/>
              <a:ext cx="5373370" cy="697230"/>
            </a:xfrm>
            <a:custGeom>
              <a:avLst/>
              <a:gdLst/>
              <a:ahLst/>
              <a:cxnLst/>
              <a:rect l="l" t="t" r="r" b="b"/>
              <a:pathLst>
                <a:path w="5373370" h="697229">
                  <a:moveTo>
                    <a:pt x="5373203" y="0"/>
                  </a:moveTo>
                  <a:lnTo>
                    <a:pt x="0" y="0"/>
                  </a:lnTo>
                  <a:lnTo>
                    <a:pt x="0" y="696874"/>
                  </a:lnTo>
                  <a:lnTo>
                    <a:pt x="5373203" y="696874"/>
                  </a:lnTo>
                  <a:lnTo>
                    <a:pt x="5373203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7743" y="3230829"/>
              <a:ext cx="5219700" cy="88244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991" y="3642359"/>
              <a:ext cx="2794254" cy="678941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210">
              <a:lnSpc>
                <a:spcPct val="100000"/>
              </a:lnSpc>
              <a:spcBef>
                <a:spcPts val="100"/>
              </a:spcBef>
            </a:pPr>
            <a:r>
              <a:rPr dirty="0"/>
              <a:t>Seguimiento</a:t>
            </a:r>
            <a:r>
              <a:rPr spc="-45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dirty="0"/>
              <a:t>delitos</a:t>
            </a:r>
            <a:r>
              <a:rPr spc="-40" dirty="0"/>
              <a:t> </a:t>
            </a:r>
            <a:r>
              <a:rPr spc="-10" dirty="0"/>
              <a:t>violentos</a:t>
            </a:r>
          </a:p>
          <a:p>
            <a:pPr marL="156210">
              <a:lnSpc>
                <a:spcPct val="100000"/>
              </a:lnSpc>
              <a:spcBef>
                <a:spcPts val="10"/>
              </a:spcBef>
            </a:pPr>
            <a:r>
              <a:rPr sz="1800" dirty="0"/>
              <a:t>Acumulado</a:t>
            </a:r>
            <a:r>
              <a:rPr sz="1800" spc="15" dirty="0"/>
              <a:t> </a:t>
            </a:r>
            <a:r>
              <a:rPr sz="1800" dirty="0"/>
              <a:t>en</a:t>
            </a:r>
            <a:r>
              <a:rPr sz="1800" spc="-25" dirty="0"/>
              <a:t> </a:t>
            </a:r>
            <a:r>
              <a:rPr sz="1800" dirty="0"/>
              <a:t>el</a:t>
            </a:r>
            <a:r>
              <a:rPr sz="1800" spc="-20" dirty="0"/>
              <a:t> </a:t>
            </a:r>
            <a:r>
              <a:rPr sz="1800" spc="-25" dirty="0"/>
              <a:t>año</a:t>
            </a:r>
            <a:endParaRPr sz="1800" dirty="0"/>
          </a:p>
        </p:txBody>
      </p:sp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88493" y="8512250"/>
            <a:ext cx="64668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800" dirty="0">
                <a:latin typeface="Franklin Gothic Medium"/>
                <a:cs typeface="Franklin Gothic Medium"/>
              </a:rPr>
              <a:t>Nota:</a:t>
            </a:r>
            <a:r>
              <a:rPr sz="800" spc="15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“otros</a:t>
            </a:r>
            <a:r>
              <a:rPr sz="800" spc="15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delitos</a:t>
            </a:r>
            <a:r>
              <a:rPr sz="800" spc="15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que</a:t>
            </a:r>
            <a:r>
              <a:rPr sz="800" spc="15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atentan</a:t>
            </a:r>
            <a:r>
              <a:rPr sz="800" spc="15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contra</a:t>
            </a:r>
            <a:r>
              <a:rPr sz="800" spc="14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</a:t>
            </a:r>
            <a:r>
              <a:rPr sz="800" spc="15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libertad</a:t>
            </a:r>
            <a:r>
              <a:rPr sz="800" spc="15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personal”</a:t>
            </a:r>
            <a:r>
              <a:rPr sz="800" spc="15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comprende</a:t>
            </a:r>
            <a:r>
              <a:rPr sz="800" spc="15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auto</a:t>
            </a:r>
            <a:r>
              <a:rPr sz="800" spc="15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secuestro,</a:t>
            </a:r>
            <a:r>
              <a:rPr sz="800" spc="15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colaboración</a:t>
            </a:r>
            <a:r>
              <a:rPr sz="800" spc="15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en</a:t>
            </a:r>
            <a:r>
              <a:rPr sz="800" spc="14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</a:t>
            </a:r>
            <a:r>
              <a:rPr sz="800" spc="14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privación</a:t>
            </a:r>
            <a:r>
              <a:rPr sz="800" spc="15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ilegal</a:t>
            </a:r>
            <a:r>
              <a:rPr sz="800" spc="14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150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la</a:t>
            </a:r>
            <a:r>
              <a:rPr sz="800" spc="15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libertad</a:t>
            </a:r>
            <a:r>
              <a:rPr sz="800" spc="150" dirty="0">
                <a:latin typeface="Franklin Gothic Medium"/>
                <a:cs typeface="Franklin Gothic Medium"/>
              </a:rPr>
              <a:t> </a:t>
            </a:r>
            <a:r>
              <a:rPr sz="800" spc="-50" dirty="0">
                <a:latin typeface="Franklin Gothic Medium"/>
                <a:cs typeface="Franklin Gothic Medium"/>
              </a:rPr>
              <a:t>y</a:t>
            </a:r>
            <a:r>
              <a:rPr sz="800" spc="5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desaparición</a:t>
            </a:r>
            <a:r>
              <a:rPr sz="80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forzada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</a:t>
            </a:r>
            <a:r>
              <a:rPr sz="800" spc="-1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personas.</a:t>
            </a:r>
            <a:endParaRPr sz="800">
              <a:latin typeface="Franklin Gothic Medium"/>
              <a:cs typeface="Franklin Gothic Medium"/>
            </a:endParaRPr>
          </a:p>
          <a:p>
            <a:pPr marL="32384">
              <a:lnSpc>
                <a:spcPct val="100000"/>
              </a:lnSpc>
              <a:spcBef>
                <a:spcPts val="48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SESNSP.</a:t>
            </a:r>
            <a:endParaRPr sz="800">
              <a:latin typeface="Franklin Gothic Medium"/>
              <a:cs typeface="Franklin Gothic Medium"/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A306B20E-F42A-44FF-9772-7BCADA5E7D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3743508"/>
              </p:ext>
            </p:extLst>
          </p:nvPr>
        </p:nvGraphicFramePr>
        <p:xfrm>
          <a:off x="19554" y="4511889"/>
          <a:ext cx="3439599" cy="1714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5239964F-B2F5-4E7C-A7B0-2552AC64DD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8449762"/>
              </p:ext>
            </p:extLst>
          </p:nvPr>
        </p:nvGraphicFramePr>
        <p:xfrm>
          <a:off x="3505279" y="4507153"/>
          <a:ext cx="3327573" cy="1714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C86D8359-AEFF-400C-AC78-FEC91B22AA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9313170"/>
              </p:ext>
            </p:extLst>
          </p:nvPr>
        </p:nvGraphicFramePr>
        <p:xfrm>
          <a:off x="19554" y="6375449"/>
          <a:ext cx="3401499" cy="1714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2EC000F9-7AA7-4DFC-9C8A-25349863D0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8257901"/>
              </p:ext>
            </p:extLst>
          </p:nvPr>
        </p:nvGraphicFramePr>
        <p:xfrm>
          <a:off x="3505279" y="6384974"/>
          <a:ext cx="3327573" cy="1714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6858000" cy="1443355"/>
            <a:chOff x="0" y="0"/>
            <a:chExt cx="6858000" cy="14433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858000" cy="14429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290715"/>
              <a:ext cx="5405755" cy="708025"/>
            </a:xfrm>
            <a:custGeom>
              <a:avLst/>
              <a:gdLst/>
              <a:ahLst/>
              <a:cxnLst/>
              <a:rect l="l" t="t" r="r" b="b"/>
              <a:pathLst>
                <a:path w="5405755" h="708025">
                  <a:moveTo>
                    <a:pt x="5405457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5405457" y="707885"/>
                  </a:lnTo>
                  <a:lnTo>
                    <a:pt x="5405457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676" y="111252"/>
              <a:ext cx="5602986" cy="7475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536" y="416051"/>
              <a:ext cx="3979926" cy="747522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348488" y="276555"/>
            <a:ext cx="49987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Seguimiento</a:t>
            </a:r>
            <a:r>
              <a:rPr sz="2000" spc="-30" dirty="0"/>
              <a:t> </a:t>
            </a:r>
            <a:r>
              <a:rPr sz="2000" dirty="0"/>
              <a:t>a</a:t>
            </a:r>
            <a:r>
              <a:rPr sz="2000" spc="-35" dirty="0"/>
              <a:t> </a:t>
            </a:r>
            <a:r>
              <a:rPr sz="2000" dirty="0"/>
              <a:t>municipios</a:t>
            </a:r>
            <a:r>
              <a:rPr sz="2000" spc="-30" dirty="0"/>
              <a:t> </a:t>
            </a:r>
            <a:r>
              <a:rPr sz="2000" spc="-10" dirty="0"/>
              <a:t>seleccionados</a:t>
            </a:r>
            <a:endParaRPr sz="2000"/>
          </a:p>
          <a:p>
            <a:pPr marR="8890" algn="r">
              <a:lnSpc>
                <a:spcPct val="100000"/>
              </a:lnSpc>
            </a:pPr>
            <a:r>
              <a:rPr sz="2000" dirty="0"/>
              <a:t>(mes</a:t>
            </a:r>
            <a:r>
              <a:rPr sz="2000" spc="-40" dirty="0"/>
              <a:t> </a:t>
            </a:r>
            <a:r>
              <a:rPr sz="2000" dirty="0"/>
              <a:t>actual</a:t>
            </a:r>
            <a:r>
              <a:rPr sz="2000" spc="-40" dirty="0"/>
              <a:t> </a:t>
            </a:r>
            <a:r>
              <a:rPr sz="2000" dirty="0"/>
              <a:t>vs</a:t>
            </a:r>
            <a:r>
              <a:rPr sz="2000" spc="5" dirty="0"/>
              <a:t> </a:t>
            </a:r>
            <a:r>
              <a:rPr sz="2000" dirty="0"/>
              <a:t>mes</a:t>
            </a:r>
            <a:r>
              <a:rPr sz="2000" spc="-25" dirty="0"/>
              <a:t> </a:t>
            </a:r>
            <a:r>
              <a:rPr sz="2000" spc="-10" dirty="0"/>
              <a:t>anterior)</a:t>
            </a:r>
            <a:endParaRPr sz="2000"/>
          </a:p>
        </p:txBody>
      </p:sp>
      <p:sp>
        <p:nvSpPr>
          <p:cNvPr id="9" name="object 9"/>
          <p:cNvSpPr txBox="1"/>
          <p:nvPr/>
        </p:nvSpPr>
        <p:spPr>
          <a:xfrm>
            <a:off x="164388" y="8824366"/>
            <a:ext cx="245364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SESNSP.</a:t>
            </a:r>
            <a:endParaRPr sz="800">
              <a:latin typeface="Franklin Gothic Medium"/>
              <a:cs typeface="Franklin Gothic Medium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ECC2806-485F-4386-B28A-092D091849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315" y="2552700"/>
            <a:ext cx="661337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6858000" cy="1443355"/>
            <a:chOff x="0" y="0"/>
            <a:chExt cx="6858000" cy="14433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858000" cy="14429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290715"/>
              <a:ext cx="5405755" cy="708025"/>
            </a:xfrm>
            <a:custGeom>
              <a:avLst/>
              <a:gdLst/>
              <a:ahLst/>
              <a:cxnLst/>
              <a:rect l="l" t="t" r="r" b="b"/>
              <a:pathLst>
                <a:path w="5405755" h="708025">
                  <a:moveTo>
                    <a:pt x="5405457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5405457" y="707885"/>
                  </a:lnTo>
                  <a:lnTo>
                    <a:pt x="5405457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676" y="111252"/>
              <a:ext cx="5602986" cy="7475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21536" y="416051"/>
              <a:ext cx="3979926" cy="747522"/>
            </a:xfrm>
            <a:prstGeom prst="rect">
              <a:avLst/>
            </a:prstGeom>
          </p:spPr>
        </p:pic>
      </p:grpSp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348488" y="276555"/>
            <a:ext cx="49987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Seguimiento</a:t>
            </a:r>
            <a:r>
              <a:rPr sz="2000" spc="-30" dirty="0"/>
              <a:t> </a:t>
            </a:r>
            <a:r>
              <a:rPr sz="2000" dirty="0"/>
              <a:t>a</a:t>
            </a:r>
            <a:r>
              <a:rPr sz="2000" spc="-35" dirty="0"/>
              <a:t> </a:t>
            </a:r>
            <a:r>
              <a:rPr sz="2000" dirty="0"/>
              <a:t>municipios</a:t>
            </a:r>
            <a:r>
              <a:rPr sz="2000" spc="-30" dirty="0"/>
              <a:t> </a:t>
            </a:r>
            <a:r>
              <a:rPr sz="2000" spc="-10" dirty="0"/>
              <a:t>seleccionados</a:t>
            </a:r>
            <a:endParaRPr sz="2000"/>
          </a:p>
          <a:p>
            <a:pPr marR="8890" algn="r">
              <a:lnSpc>
                <a:spcPct val="100000"/>
              </a:lnSpc>
            </a:pPr>
            <a:r>
              <a:rPr sz="2000" dirty="0"/>
              <a:t>(mes</a:t>
            </a:r>
            <a:r>
              <a:rPr sz="2000" spc="-40" dirty="0"/>
              <a:t> </a:t>
            </a:r>
            <a:r>
              <a:rPr sz="2000" dirty="0"/>
              <a:t>actual</a:t>
            </a:r>
            <a:r>
              <a:rPr sz="2000" spc="-40" dirty="0"/>
              <a:t> </a:t>
            </a:r>
            <a:r>
              <a:rPr sz="2000" dirty="0"/>
              <a:t>vs</a:t>
            </a:r>
            <a:r>
              <a:rPr sz="2000" spc="5" dirty="0"/>
              <a:t> </a:t>
            </a:r>
            <a:r>
              <a:rPr sz="2000" dirty="0"/>
              <a:t>mes</a:t>
            </a:r>
            <a:r>
              <a:rPr sz="2000" spc="-25" dirty="0"/>
              <a:t> </a:t>
            </a:r>
            <a:r>
              <a:rPr sz="2000" spc="-10" dirty="0"/>
              <a:t>anterior)</a:t>
            </a:r>
            <a:endParaRPr sz="2000"/>
          </a:p>
        </p:txBody>
      </p:sp>
      <p:sp>
        <p:nvSpPr>
          <p:cNvPr id="9" name="object 9"/>
          <p:cNvSpPr txBox="1"/>
          <p:nvPr/>
        </p:nvSpPr>
        <p:spPr>
          <a:xfrm>
            <a:off x="164388" y="8824366"/>
            <a:ext cx="245364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SESNSP.</a:t>
            </a:r>
            <a:endParaRPr sz="800">
              <a:latin typeface="Franklin Gothic Medium"/>
              <a:cs typeface="Franklin Gothic Medium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03871A0-D640-44C5-AE84-677B012113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77" y="2417543"/>
            <a:ext cx="6792245" cy="430891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6858000" cy="1443355"/>
            <a:chOff x="0" y="0"/>
            <a:chExt cx="6858000" cy="14433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858000" cy="14429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290715"/>
              <a:ext cx="5405755" cy="708025"/>
            </a:xfrm>
            <a:custGeom>
              <a:avLst/>
              <a:gdLst/>
              <a:ahLst/>
              <a:cxnLst/>
              <a:rect l="l" t="t" r="r" b="b"/>
              <a:pathLst>
                <a:path w="5405755" h="708025">
                  <a:moveTo>
                    <a:pt x="5405457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5405457" y="707885"/>
                  </a:lnTo>
                  <a:lnTo>
                    <a:pt x="5405457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676" y="111252"/>
              <a:ext cx="5602986" cy="7475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79575" y="416051"/>
              <a:ext cx="4424934" cy="74752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48488" y="276555"/>
            <a:ext cx="49987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Seguimiento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municipios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seleccionados</a:t>
            </a:r>
            <a:endParaRPr sz="2000">
              <a:latin typeface="Arial"/>
              <a:cs typeface="Arial"/>
            </a:endParaRPr>
          </a:p>
          <a:p>
            <a:pPr marR="10795" algn="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(acumulado</a:t>
            </a:r>
            <a:r>
              <a:rPr sz="20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anual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2025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vs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2026)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4388" y="8824366"/>
            <a:ext cx="245364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SESNSP.</a:t>
            </a:r>
            <a:endParaRPr sz="800">
              <a:latin typeface="Franklin Gothic Medium"/>
              <a:cs typeface="Franklin Gothic Medium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84626464-C86A-42CB-ABA5-6F71CB9E80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76" y="2133600"/>
            <a:ext cx="6697304" cy="515283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6858000" cy="1443355"/>
            <a:chOff x="0" y="0"/>
            <a:chExt cx="6858000" cy="144335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858000" cy="144297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290715"/>
              <a:ext cx="5405755" cy="708025"/>
            </a:xfrm>
            <a:custGeom>
              <a:avLst/>
              <a:gdLst/>
              <a:ahLst/>
              <a:cxnLst/>
              <a:rect l="l" t="t" r="r" b="b"/>
              <a:pathLst>
                <a:path w="5405755" h="708025">
                  <a:moveTo>
                    <a:pt x="5405457" y="0"/>
                  </a:moveTo>
                  <a:lnTo>
                    <a:pt x="0" y="0"/>
                  </a:lnTo>
                  <a:lnTo>
                    <a:pt x="0" y="707885"/>
                  </a:lnTo>
                  <a:lnTo>
                    <a:pt x="5405457" y="707885"/>
                  </a:lnTo>
                  <a:lnTo>
                    <a:pt x="5405457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676" y="111252"/>
              <a:ext cx="5602986" cy="74752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6444" y="416051"/>
              <a:ext cx="4336541" cy="74752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48488" y="276555"/>
            <a:ext cx="49987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Seguimiento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municipios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seleccionados</a:t>
            </a:r>
            <a:endParaRPr sz="2000">
              <a:latin typeface="Arial"/>
              <a:cs typeface="Arial"/>
            </a:endParaRPr>
          </a:p>
          <a:p>
            <a:pPr marR="10795" algn="r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(acumulado</a:t>
            </a: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anual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2025</a:t>
            </a: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vs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2026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64388" y="8824366"/>
            <a:ext cx="245364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SESNSP.</a:t>
            </a:r>
            <a:endParaRPr sz="800">
              <a:latin typeface="Franklin Gothic Medium"/>
              <a:cs typeface="Franklin Gothic Medium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459186" y="2506676"/>
            <a:ext cx="19685" cy="19685"/>
            <a:chOff x="1459186" y="2506676"/>
            <a:chExt cx="19685" cy="19685"/>
          </a:xfrm>
        </p:grpSpPr>
        <p:sp>
          <p:nvSpPr>
            <p:cNvPr id="22" name="object 22"/>
            <p:cNvSpPr/>
            <p:nvPr/>
          </p:nvSpPr>
          <p:spPr>
            <a:xfrm>
              <a:off x="1463949" y="251150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59250" y="2506676"/>
              <a:ext cx="19050" cy="9525"/>
            </a:xfrm>
            <a:custGeom>
              <a:avLst/>
              <a:gdLst/>
              <a:ahLst/>
              <a:cxnLst/>
              <a:rect l="l" t="t" r="r" b="b"/>
              <a:pathLst>
                <a:path w="19050" h="9525">
                  <a:moveTo>
                    <a:pt x="1905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19050" y="952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459186" y="2516264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762"/>
                  </a:moveTo>
                  <a:lnTo>
                    <a:pt x="1394" y="1394"/>
                  </a:lnTo>
                  <a:lnTo>
                    <a:pt x="4762" y="0"/>
                  </a:lnTo>
                  <a:lnTo>
                    <a:pt x="8130" y="1394"/>
                  </a:lnTo>
                  <a:lnTo>
                    <a:pt x="9525" y="4762"/>
                  </a:lnTo>
                  <a:lnTo>
                    <a:pt x="8130" y="8129"/>
                  </a:lnTo>
                  <a:lnTo>
                    <a:pt x="4762" y="9524"/>
                  </a:lnTo>
                  <a:lnTo>
                    <a:pt x="1394" y="8129"/>
                  </a:lnTo>
                  <a:lnTo>
                    <a:pt x="0" y="4762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459250" y="2516201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525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9525" y="9524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2069812" y="2506676"/>
            <a:ext cx="19685" cy="19685"/>
            <a:chOff x="2069812" y="2506676"/>
            <a:chExt cx="19685" cy="19685"/>
          </a:xfrm>
        </p:grpSpPr>
        <p:sp>
          <p:nvSpPr>
            <p:cNvPr id="27" name="object 27"/>
            <p:cNvSpPr/>
            <p:nvPr/>
          </p:nvSpPr>
          <p:spPr>
            <a:xfrm>
              <a:off x="2074574" y="251150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069875" y="2506676"/>
              <a:ext cx="19050" cy="9525"/>
            </a:xfrm>
            <a:custGeom>
              <a:avLst/>
              <a:gdLst/>
              <a:ahLst/>
              <a:cxnLst/>
              <a:rect l="l" t="t" r="r" b="b"/>
              <a:pathLst>
                <a:path w="19050" h="9525">
                  <a:moveTo>
                    <a:pt x="1905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19050" y="952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069812" y="2516264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762"/>
                  </a:moveTo>
                  <a:lnTo>
                    <a:pt x="1394" y="1394"/>
                  </a:lnTo>
                  <a:lnTo>
                    <a:pt x="4762" y="0"/>
                  </a:lnTo>
                  <a:lnTo>
                    <a:pt x="8130" y="1394"/>
                  </a:lnTo>
                  <a:lnTo>
                    <a:pt x="9525" y="4762"/>
                  </a:lnTo>
                  <a:lnTo>
                    <a:pt x="8130" y="8129"/>
                  </a:lnTo>
                  <a:lnTo>
                    <a:pt x="4762" y="9524"/>
                  </a:lnTo>
                  <a:lnTo>
                    <a:pt x="1394" y="8129"/>
                  </a:lnTo>
                  <a:lnTo>
                    <a:pt x="0" y="4762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069875" y="2516201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525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9525" y="9524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4835850" y="2506676"/>
            <a:ext cx="19050" cy="19685"/>
            <a:chOff x="4835850" y="2506676"/>
            <a:chExt cx="19050" cy="19685"/>
          </a:xfrm>
        </p:grpSpPr>
        <p:sp>
          <p:nvSpPr>
            <p:cNvPr id="47" name="object 47"/>
            <p:cNvSpPr/>
            <p:nvPr/>
          </p:nvSpPr>
          <p:spPr>
            <a:xfrm>
              <a:off x="4840677" y="251150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835850" y="2506676"/>
              <a:ext cx="19050" cy="9525"/>
            </a:xfrm>
            <a:custGeom>
              <a:avLst/>
              <a:gdLst/>
              <a:ahLst/>
              <a:cxnLst/>
              <a:rect l="l" t="t" r="r" b="b"/>
              <a:pathLst>
                <a:path w="19050" h="9525">
                  <a:moveTo>
                    <a:pt x="1905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19050" y="952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835914" y="2516264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762"/>
                  </a:moveTo>
                  <a:lnTo>
                    <a:pt x="1394" y="1394"/>
                  </a:lnTo>
                  <a:lnTo>
                    <a:pt x="4762" y="0"/>
                  </a:lnTo>
                  <a:lnTo>
                    <a:pt x="8130" y="1394"/>
                  </a:lnTo>
                  <a:lnTo>
                    <a:pt x="9525" y="4762"/>
                  </a:lnTo>
                  <a:lnTo>
                    <a:pt x="8130" y="8129"/>
                  </a:lnTo>
                  <a:lnTo>
                    <a:pt x="4762" y="9524"/>
                  </a:lnTo>
                  <a:lnTo>
                    <a:pt x="1394" y="8129"/>
                  </a:lnTo>
                  <a:lnTo>
                    <a:pt x="0" y="4762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835850" y="2516201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525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9525" y="9524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5446476" y="2506676"/>
            <a:ext cx="19050" cy="19685"/>
            <a:chOff x="5446476" y="2506676"/>
            <a:chExt cx="19050" cy="19685"/>
          </a:xfrm>
        </p:grpSpPr>
        <p:sp>
          <p:nvSpPr>
            <p:cNvPr id="52" name="object 52"/>
            <p:cNvSpPr/>
            <p:nvPr/>
          </p:nvSpPr>
          <p:spPr>
            <a:xfrm>
              <a:off x="5451302" y="251150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446476" y="2506676"/>
              <a:ext cx="19050" cy="9525"/>
            </a:xfrm>
            <a:custGeom>
              <a:avLst/>
              <a:gdLst/>
              <a:ahLst/>
              <a:cxnLst/>
              <a:rect l="l" t="t" r="r" b="b"/>
              <a:pathLst>
                <a:path w="19050" h="9525">
                  <a:moveTo>
                    <a:pt x="1905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19050" y="952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446539" y="2516264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762"/>
                  </a:moveTo>
                  <a:lnTo>
                    <a:pt x="1394" y="1394"/>
                  </a:lnTo>
                  <a:lnTo>
                    <a:pt x="4762" y="0"/>
                  </a:lnTo>
                  <a:lnTo>
                    <a:pt x="8130" y="1394"/>
                  </a:lnTo>
                  <a:lnTo>
                    <a:pt x="9525" y="4762"/>
                  </a:lnTo>
                  <a:lnTo>
                    <a:pt x="8130" y="8129"/>
                  </a:lnTo>
                  <a:lnTo>
                    <a:pt x="4762" y="9524"/>
                  </a:lnTo>
                  <a:lnTo>
                    <a:pt x="1394" y="8129"/>
                  </a:lnTo>
                  <a:lnTo>
                    <a:pt x="0" y="4762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446476" y="2516201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525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9525" y="9524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9"/>
          <p:cNvGrpSpPr/>
          <p:nvPr/>
        </p:nvGrpSpPr>
        <p:grpSpPr>
          <a:xfrm>
            <a:off x="1459186" y="5816882"/>
            <a:ext cx="19685" cy="19685"/>
            <a:chOff x="1459186" y="5816882"/>
            <a:chExt cx="19685" cy="19685"/>
          </a:xfrm>
        </p:grpSpPr>
        <p:sp>
          <p:nvSpPr>
            <p:cNvPr id="70" name="object 70"/>
            <p:cNvSpPr/>
            <p:nvPr/>
          </p:nvSpPr>
          <p:spPr>
            <a:xfrm>
              <a:off x="1463949" y="582170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459250" y="5816882"/>
              <a:ext cx="19050" cy="9525"/>
            </a:xfrm>
            <a:custGeom>
              <a:avLst/>
              <a:gdLst/>
              <a:ahLst/>
              <a:cxnLst/>
              <a:rect l="l" t="t" r="r" b="b"/>
              <a:pathLst>
                <a:path w="19050" h="9525">
                  <a:moveTo>
                    <a:pt x="1905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19050" y="952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459186" y="582647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762"/>
                  </a:moveTo>
                  <a:lnTo>
                    <a:pt x="1394" y="1394"/>
                  </a:lnTo>
                  <a:lnTo>
                    <a:pt x="4762" y="0"/>
                  </a:lnTo>
                  <a:lnTo>
                    <a:pt x="8130" y="1394"/>
                  </a:lnTo>
                  <a:lnTo>
                    <a:pt x="9525" y="4762"/>
                  </a:lnTo>
                  <a:lnTo>
                    <a:pt x="8130" y="8129"/>
                  </a:lnTo>
                  <a:lnTo>
                    <a:pt x="4762" y="9524"/>
                  </a:lnTo>
                  <a:lnTo>
                    <a:pt x="1394" y="8129"/>
                  </a:lnTo>
                  <a:lnTo>
                    <a:pt x="0" y="4762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459250" y="5826407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525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9525" y="9524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" name="object 74"/>
          <p:cNvGrpSpPr/>
          <p:nvPr/>
        </p:nvGrpSpPr>
        <p:grpSpPr>
          <a:xfrm>
            <a:off x="2069812" y="5816882"/>
            <a:ext cx="19685" cy="19685"/>
            <a:chOff x="2069812" y="5816882"/>
            <a:chExt cx="19685" cy="19685"/>
          </a:xfrm>
        </p:grpSpPr>
        <p:sp>
          <p:nvSpPr>
            <p:cNvPr id="75" name="object 75"/>
            <p:cNvSpPr/>
            <p:nvPr/>
          </p:nvSpPr>
          <p:spPr>
            <a:xfrm>
              <a:off x="2074574" y="582170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069875" y="5816882"/>
              <a:ext cx="19050" cy="9525"/>
            </a:xfrm>
            <a:custGeom>
              <a:avLst/>
              <a:gdLst/>
              <a:ahLst/>
              <a:cxnLst/>
              <a:rect l="l" t="t" r="r" b="b"/>
              <a:pathLst>
                <a:path w="19050" h="9525">
                  <a:moveTo>
                    <a:pt x="1905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19050" y="952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069812" y="582647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762"/>
                  </a:moveTo>
                  <a:lnTo>
                    <a:pt x="1394" y="1394"/>
                  </a:lnTo>
                  <a:lnTo>
                    <a:pt x="4762" y="0"/>
                  </a:lnTo>
                  <a:lnTo>
                    <a:pt x="8130" y="1394"/>
                  </a:lnTo>
                  <a:lnTo>
                    <a:pt x="9525" y="4762"/>
                  </a:lnTo>
                  <a:lnTo>
                    <a:pt x="8130" y="8129"/>
                  </a:lnTo>
                  <a:lnTo>
                    <a:pt x="4762" y="9524"/>
                  </a:lnTo>
                  <a:lnTo>
                    <a:pt x="1394" y="8129"/>
                  </a:lnTo>
                  <a:lnTo>
                    <a:pt x="0" y="4762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069875" y="5826407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525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9525" y="9524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4835850" y="5816882"/>
            <a:ext cx="19050" cy="19685"/>
            <a:chOff x="4835850" y="5816882"/>
            <a:chExt cx="19050" cy="19685"/>
          </a:xfrm>
        </p:grpSpPr>
        <p:sp>
          <p:nvSpPr>
            <p:cNvPr id="80" name="object 80"/>
            <p:cNvSpPr/>
            <p:nvPr/>
          </p:nvSpPr>
          <p:spPr>
            <a:xfrm>
              <a:off x="4840677" y="582170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835850" y="5816882"/>
              <a:ext cx="19050" cy="9525"/>
            </a:xfrm>
            <a:custGeom>
              <a:avLst/>
              <a:gdLst/>
              <a:ahLst/>
              <a:cxnLst/>
              <a:rect l="l" t="t" r="r" b="b"/>
              <a:pathLst>
                <a:path w="19050" h="9525">
                  <a:moveTo>
                    <a:pt x="1905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19050" y="952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835914" y="582647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762"/>
                  </a:moveTo>
                  <a:lnTo>
                    <a:pt x="1394" y="1394"/>
                  </a:lnTo>
                  <a:lnTo>
                    <a:pt x="4762" y="0"/>
                  </a:lnTo>
                  <a:lnTo>
                    <a:pt x="8130" y="1394"/>
                  </a:lnTo>
                  <a:lnTo>
                    <a:pt x="9525" y="4762"/>
                  </a:lnTo>
                  <a:lnTo>
                    <a:pt x="8130" y="8129"/>
                  </a:lnTo>
                  <a:lnTo>
                    <a:pt x="4762" y="9524"/>
                  </a:lnTo>
                  <a:lnTo>
                    <a:pt x="1394" y="8129"/>
                  </a:lnTo>
                  <a:lnTo>
                    <a:pt x="0" y="4762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835850" y="5826407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525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9525" y="9524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4" name="object 84"/>
          <p:cNvGrpSpPr/>
          <p:nvPr/>
        </p:nvGrpSpPr>
        <p:grpSpPr>
          <a:xfrm>
            <a:off x="5446476" y="5816882"/>
            <a:ext cx="19050" cy="19685"/>
            <a:chOff x="5446476" y="5816882"/>
            <a:chExt cx="19050" cy="19685"/>
          </a:xfrm>
        </p:grpSpPr>
        <p:sp>
          <p:nvSpPr>
            <p:cNvPr id="85" name="object 85"/>
            <p:cNvSpPr/>
            <p:nvPr/>
          </p:nvSpPr>
          <p:spPr>
            <a:xfrm>
              <a:off x="5451302" y="582170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446476" y="5816882"/>
              <a:ext cx="19050" cy="9525"/>
            </a:xfrm>
            <a:custGeom>
              <a:avLst/>
              <a:gdLst/>
              <a:ahLst/>
              <a:cxnLst/>
              <a:rect l="l" t="t" r="r" b="b"/>
              <a:pathLst>
                <a:path w="19050" h="9525">
                  <a:moveTo>
                    <a:pt x="1905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19050" y="952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446539" y="582647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762"/>
                  </a:moveTo>
                  <a:lnTo>
                    <a:pt x="1394" y="1394"/>
                  </a:lnTo>
                  <a:lnTo>
                    <a:pt x="4762" y="0"/>
                  </a:lnTo>
                  <a:lnTo>
                    <a:pt x="8130" y="1394"/>
                  </a:lnTo>
                  <a:lnTo>
                    <a:pt x="9525" y="4762"/>
                  </a:lnTo>
                  <a:lnTo>
                    <a:pt x="8130" y="8129"/>
                  </a:lnTo>
                  <a:lnTo>
                    <a:pt x="4762" y="9524"/>
                  </a:lnTo>
                  <a:lnTo>
                    <a:pt x="1394" y="8129"/>
                  </a:lnTo>
                  <a:lnTo>
                    <a:pt x="0" y="4762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446476" y="5826407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525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9525" y="9524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5" name="object 105"/>
          <p:cNvGrpSpPr/>
          <p:nvPr/>
        </p:nvGrpSpPr>
        <p:grpSpPr>
          <a:xfrm>
            <a:off x="5446476" y="7152305"/>
            <a:ext cx="19050" cy="19050"/>
            <a:chOff x="5446476" y="7152305"/>
            <a:chExt cx="19050" cy="19050"/>
          </a:xfrm>
        </p:grpSpPr>
        <p:sp>
          <p:nvSpPr>
            <p:cNvPr id="106" name="object 106"/>
            <p:cNvSpPr/>
            <p:nvPr/>
          </p:nvSpPr>
          <p:spPr>
            <a:xfrm>
              <a:off x="5451302" y="7157067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525" y="0"/>
                  </a:lnTo>
                </a:path>
              </a:pathLst>
            </a:custGeom>
            <a:ln w="9524">
              <a:solidFill>
                <a:srgbClr val="00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446476" y="7152305"/>
              <a:ext cx="19050" cy="9525"/>
            </a:xfrm>
            <a:custGeom>
              <a:avLst/>
              <a:gdLst/>
              <a:ahLst/>
              <a:cxnLst/>
              <a:rect l="l" t="t" r="r" b="b"/>
              <a:pathLst>
                <a:path w="19050" h="9525">
                  <a:moveTo>
                    <a:pt x="19050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19050" y="9524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446539" y="716183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0" y="4762"/>
                  </a:moveTo>
                  <a:lnTo>
                    <a:pt x="1394" y="1394"/>
                  </a:lnTo>
                  <a:lnTo>
                    <a:pt x="4762" y="0"/>
                  </a:lnTo>
                  <a:lnTo>
                    <a:pt x="8130" y="1394"/>
                  </a:lnTo>
                  <a:lnTo>
                    <a:pt x="9525" y="4762"/>
                  </a:lnTo>
                  <a:lnTo>
                    <a:pt x="8130" y="8129"/>
                  </a:lnTo>
                  <a:lnTo>
                    <a:pt x="4762" y="9524"/>
                  </a:lnTo>
                  <a:lnTo>
                    <a:pt x="1394" y="8129"/>
                  </a:lnTo>
                  <a:lnTo>
                    <a:pt x="0" y="4762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446476" y="7161830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525" y="0"/>
                  </a:moveTo>
                  <a:lnTo>
                    <a:pt x="0" y="0"/>
                  </a:lnTo>
                  <a:lnTo>
                    <a:pt x="0" y="9524"/>
                  </a:lnTo>
                  <a:lnTo>
                    <a:pt x="9525" y="9524"/>
                  </a:lnTo>
                  <a:lnTo>
                    <a:pt x="9525" y="0"/>
                  </a:lnTo>
                  <a:close/>
                </a:path>
              </a:pathLst>
            </a:custGeom>
            <a:solidFill>
              <a:srgbClr val="008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439E89A3-7026-469A-BAC9-373102DF59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88" y="2304605"/>
            <a:ext cx="6694424" cy="51575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2334" y="8773799"/>
            <a:ext cx="1166559" cy="20465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6858000" cy="1644650"/>
            <a:chOff x="0" y="0"/>
            <a:chExt cx="6858000" cy="164465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858000" cy="164465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173" y="653795"/>
              <a:ext cx="5422900" cy="432434"/>
            </a:xfrm>
            <a:custGeom>
              <a:avLst/>
              <a:gdLst/>
              <a:ahLst/>
              <a:cxnLst/>
              <a:rect l="l" t="t" r="r" b="b"/>
              <a:pathLst>
                <a:path w="5422900" h="432434">
                  <a:moveTo>
                    <a:pt x="5422900" y="0"/>
                  </a:moveTo>
                  <a:lnTo>
                    <a:pt x="0" y="0"/>
                  </a:lnTo>
                  <a:lnTo>
                    <a:pt x="0" y="432053"/>
                  </a:lnTo>
                  <a:lnTo>
                    <a:pt x="5422900" y="432053"/>
                  </a:lnTo>
                  <a:lnTo>
                    <a:pt x="5422900" y="0"/>
                  </a:lnTo>
                  <a:close/>
                </a:path>
              </a:pathLst>
            </a:custGeom>
            <a:solidFill>
              <a:srgbClr val="0011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3943" y="441896"/>
              <a:ext cx="3151632" cy="880935"/>
            </a:xfrm>
            <a:prstGeom prst="rect">
              <a:avLst/>
            </a:prstGeom>
          </p:spPr>
        </p:pic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620979" y="637108"/>
            <a:ext cx="25469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Ranking</a:t>
            </a:r>
            <a:r>
              <a:rPr spc="-65" dirty="0"/>
              <a:t> </a:t>
            </a:r>
            <a:r>
              <a:rPr spc="-10" dirty="0"/>
              <a:t>nacional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71704" y="8832595"/>
            <a:ext cx="245364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Franklin Gothic Medium"/>
                <a:cs typeface="Franklin Gothic Medium"/>
              </a:rPr>
              <a:t>Fuente:</a:t>
            </a:r>
            <a:r>
              <a:rPr sz="800" spc="-3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elaboración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propia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con</a:t>
            </a:r>
            <a:r>
              <a:rPr sz="800" spc="10" dirty="0">
                <a:latin typeface="Franklin Gothic Medium"/>
                <a:cs typeface="Franklin Gothic Medium"/>
              </a:rPr>
              <a:t> </a:t>
            </a:r>
            <a:r>
              <a:rPr sz="800" spc="-20" dirty="0">
                <a:latin typeface="Franklin Gothic Medium"/>
                <a:cs typeface="Franklin Gothic Medium"/>
              </a:rPr>
              <a:t>información</a:t>
            </a:r>
            <a:r>
              <a:rPr sz="800" spc="15" dirty="0">
                <a:latin typeface="Franklin Gothic Medium"/>
                <a:cs typeface="Franklin Gothic Medium"/>
              </a:rPr>
              <a:t> </a:t>
            </a:r>
            <a:r>
              <a:rPr sz="800" dirty="0">
                <a:latin typeface="Franklin Gothic Medium"/>
                <a:cs typeface="Franklin Gothic Medium"/>
              </a:rPr>
              <a:t>del</a:t>
            </a:r>
            <a:r>
              <a:rPr sz="800" spc="-5" dirty="0">
                <a:latin typeface="Franklin Gothic Medium"/>
                <a:cs typeface="Franklin Gothic Medium"/>
              </a:rPr>
              <a:t> </a:t>
            </a:r>
            <a:r>
              <a:rPr sz="800" spc="-10" dirty="0">
                <a:latin typeface="Franklin Gothic Medium"/>
                <a:cs typeface="Franklin Gothic Medium"/>
              </a:rPr>
              <a:t>SESNSP.</a:t>
            </a:r>
            <a:endParaRPr sz="800">
              <a:latin typeface="Franklin Gothic Medium"/>
              <a:cs typeface="Franklin Gothic Medium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8269D12-832E-4594-858B-209A890781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" y="2171790"/>
            <a:ext cx="6781800" cy="480041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37EC9F5-2097-462D-AB07-4C6160B29FB4}">
  <we:reference id="wa200010001" version="1.0.0.1" store="en-US" storeType="OMEX"/>
  <we:alternateReferences>
    <we:reference id="WA200010001" version="1.0.0.1" store="" storeType="OMEX"/>
  </we:alternateReferences>
  <we:properties>
    <we:property name="claude.fileId" value="&quot;d8e6b171-1bc8-4406-9efb-ff46ebc7ebcd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</TotalTime>
  <Words>1291</Words>
  <Application>Microsoft Office PowerPoint</Application>
  <PresentationFormat>Presentación en pantalla (4:3)</PresentationFormat>
  <Paragraphs>136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2" baseType="lpstr">
      <vt:lpstr>Arial</vt:lpstr>
      <vt:lpstr>Arial MT</vt:lpstr>
      <vt:lpstr>Calibri</vt:lpstr>
      <vt:lpstr>Franklin Gothic Medium</vt:lpstr>
      <vt:lpstr>Trebuchet MS</vt:lpstr>
      <vt:lpstr>Office Theme</vt:lpstr>
      <vt:lpstr>Presentación de PowerPoint</vt:lpstr>
      <vt:lpstr>Presentación de PowerPoint</vt:lpstr>
      <vt:lpstr>Resumen</vt:lpstr>
      <vt:lpstr>Seguimiento a delitos violentos Acumulado en el año</vt:lpstr>
      <vt:lpstr>Seguimiento a municipios seleccionados (mes actual vs mes anterior)</vt:lpstr>
      <vt:lpstr>Seguimiento a municipios seleccionados (mes actual vs mes anterior)</vt:lpstr>
      <vt:lpstr>Presentación de PowerPoint</vt:lpstr>
      <vt:lpstr>Presentación de PowerPoint</vt:lpstr>
      <vt:lpstr>Ranking nacional</vt:lpstr>
      <vt:lpstr>Carpetas de Investigación abiertas. Acumulado en el año (incluye todos los delitos).</vt:lpstr>
      <vt:lpstr>Carpetas de Investigación abiertas. (Incluye todos los delitos).</vt:lpstr>
      <vt:lpstr>Homicidio doloso Junio de 2025 a julio de 2026</vt:lpstr>
      <vt:lpstr>Feminicidio Junio de 2025 a julio de 2026</vt:lpstr>
      <vt:lpstr>Lesiones dolosas Junio de 2025 a julio de 2026</vt:lpstr>
      <vt:lpstr>Extorsión Junio de 2025 a julio de 2026</vt:lpstr>
      <vt:lpstr>Víctimas de otros delitos contra la libertad personal Junio de 2025 a julio de 2026</vt:lpstr>
      <vt:lpstr>Seguimiento a la incidencia de otros delitos que atentan contra la libertad personal</vt:lpstr>
      <vt:lpstr>Presentación de PowerPoint</vt:lpstr>
      <vt:lpstr>Violación Junio de 2025 a julio de 2026</vt:lpstr>
      <vt:lpstr>Violencia familiar Junio de 2025 a julio de 2026</vt:lpstr>
      <vt:lpstr>Robo a casa habitación Junio de 2025 a julio de 2026</vt:lpstr>
      <vt:lpstr>Robo a negocio Junio de 2025 a julio de 2026</vt:lpstr>
      <vt:lpstr>Robo de vehículo Junio de 2025 a julio de 2026</vt:lpstr>
      <vt:lpstr>Robo a transeúnte Junio de 2025 a julio de 2026</vt:lpstr>
      <vt:lpstr>Narcomenudeo Junio de 2025 a julio de 2026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gerardo ponce de león</cp:lastModifiedBy>
  <cp:revision>27</cp:revision>
  <dcterms:created xsi:type="dcterms:W3CDTF">2026-06-21T17:09:43Z</dcterms:created>
  <dcterms:modified xsi:type="dcterms:W3CDTF">2026-08-15T18:25:19Z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2026-05-18T00:00:00Z</vt:filetime>
  </property>
  <property fmtid="{D5CDD505-2E9C-101B-9397-08002B2CF9AE}" pid="4" name="Creator">
    <vt:lpwstr>Microsoft® PowerPoint® para Microsoft 365</vt:lpwstr>
  </property>
  <property fmtid="{D5CDD505-2E9C-101B-9397-08002B2CF9AE}" pid="5" name="LastSaved">
    <vt:filetime>2026-06-21T00:00:00Z</vt:filetime>
  </property>
  <property fmtid="{D5CDD505-2E9C-101B-9397-08002B2CF9AE}" pid="6" name="Producer">
    <vt:lpwstr>Microsoft® PowerPoint® para Microsoft 365</vt:lpwstr>
  </property>
</Properties>
</file>